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0"/>
  </p:notesMasterIdLst>
  <p:sldIdLst>
    <p:sldId id="388" r:id="rId5"/>
    <p:sldId id="464" r:id="rId6"/>
    <p:sldId id="616" r:id="rId7"/>
    <p:sldId id="589" r:id="rId8"/>
    <p:sldId id="593" r:id="rId9"/>
    <p:sldId id="617" r:id="rId10"/>
    <p:sldId id="618" r:id="rId11"/>
    <p:sldId id="621" r:id="rId12"/>
    <p:sldId id="622" r:id="rId13"/>
    <p:sldId id="623" r:id="rId14"/>
    <p:sldId id="624" r:id="rId15"/>
    <p:sldId id="595" r:id="rId16"/>
    <p:sldId id="620" r:id="rId17"/>
    <p:sldId id="628" r:id="rId18"/>
    <p:sldId id="619" r:id="rId19"/>
    <p:sldId id="638" r:id="rId20"/>
    <p:sldId id="625" r:id="rId21"/>
    <p:sldId id="597" r:id="rId22"/>
    <p:sldId id="626" r:id="rId23"/>
    <p:sldId id="632" r:id="rId24"/>
    <p:sldId id="629" r:id="rId25"/>
    <p:sldId id="633" r:id="rId26"/>
    <p:sldId id="634" r:id="rId27"/>
    <p:sldId id="635" r:id="rId28"/>
    <p:sldId id="636" r:id="rId29"/>
    <p:sldId id="637" r:id="rId30"/>
    <p:sldId id="627" r:id="rId31"/>
    <p:sldId id="571" r:id="rId32"/>
    <p:sldId id="547" r:id="rId33"/>
    <p:sldId id="541" r:id="rId34"/>
    <p:sldId id="533" r:id="rId35"/>
    <p:sldId id="639" r:id="rId36"/>
    <p:sldId id="640" r:id="rId37"/>
    <p:sldId id="630" r:id="rId38"/>
    <p:sldId id="631"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E770DF-F04C-0C30-BE83-7AA9930EC8D6}" v="10" dt="2026-01-20T10:28:04.1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68"/>
    <p:restoredTop sz="82584" autoAdjust="0"/>
  </p:normalViewPr>
  <p:slideViewPr>
    <p:cSldViewPr snapToGrid="0" snapToObjects="1" showGuides="1">
      <p:cViewPr varScale="1">
        <p:scale>
          <a:sx n="60" d="100"/>
          <a:sy n="60" d="100"/>
        </p:scale>
        <p:origin x="348" y="72"/>
      </p:cViewPr>
      <p:guideLst>
        <p:guide pos="288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C Wright (SPD)" userId="S::cwright@spd.bwcet.com::786d82de-b4a2-4b83-ae33-b0dcc8443084" providerId="AD" clId="Web-{87E770DF-F04C-0C30-BE83-7AA9930EC8D6}"/>
    <pc:docChg chg="addSld delSld modSld">
      <pc:chgData name="Mrs C Wright (SPD)" userId="S::cwright@spd.bwcet.com::786d82de-b4a2-4b83-ae33-b0dcc8443084" providerId="AD" clId="Web-{87E770DF-F04C-0C30-BE83-7AA9930EC8D6}" dt="2026-01-20T10:28:04.165" v="8"/>
      <pc:docMkLst>
        <pc:docMk/>
      </pc:docMkLst>
      <pc:sldChg chg="addSp delSp modSp">
        <pc:chgData name="Mrs C Wright (SPD)" userId="S::cwright@spd.bwcet.com::786d82de-b4a2-4b83-ae33-b0dcc8443084" providerId="AD" clId="Web-{87E770DF-F04C-0C30-BE83-7AA9930EC8D6}" dt="2026-01-20T10:27:59.508" v="7" actId="1076"/>
        <pc:sldMkLst>
          <pc:docMk/>
          <pc:sldMk cId="542448329" sldId="597"/>
        </pc:sldMkLst>
        <pc:picChg chg="del mod">
          <ac:chgData name="Mrs C Wright (SPD)" userId="S::cwright@spd.bwcet.com::786d82de-b4a2-4b83-ae33-b0dcc8443084" providerId="AD" clId="Web-{87E770DF-F04C-0C30-BE83-7AA9930EC8D6}" dt="2026-01-20T10:27:21.474" v="3"/>
          <ac:picMkLst>
            <pc:docMk/>
            <pc:sldMk cId="542448329" sldId="597"/>
            <ac:picMk id="2" creationId="{8ADF0274-7676-5B4C-8A5E-4AB439B326A1}"/>
          </ac:picMkLst>
        </pc:picChg>
        <pc:picChg chg="add mod">
          <ac:chgData name="Mrs C Wright (SPD)" userId="S::cwright@spd.bwcet.com::786d82de-b4a2-4b83-ae33-b0dcc8443084" providerId="AD" clId="Web-{87E770DF-F04C-0C30-BE83-7AA9930EC8D6}" dt="2026-01-20T10:27:59.508" v="7" actId="1076"/>
          <ac:picMkLst>
            <pc:docMk/>
            <pc:sldMk cId="542448329" sldId="597"/>
            <ac:picMk id="3" creationId="{09B48A59-E183-E92B-684C-E9329722BE63}"/>
          </ac:picMkLst>
        </pc:picChg>
      </pc:sldChg>
      <pc:sldChg chg="addSp delSp modSp new del">
        <pc:chgData name="Mrs C Wright (SPD)" userId="S::cwright@spd.bwcet.com::786d82de-b4a2-4b83-ae33-b0dcc8443084" providerId="AD" clId="Web-{87E770DF-F04C-0C30-BE83-7AA9930EC8D6}" dt="2026-01-20T10:28:04.165" v="8"/>
        <pc:sldMkLst>
          <pc:docMk/>
          <pc:sldMk cId="722649265" sldId="641"/>
        </pc:sldMkLst>
        <pc:spChg chg="del">
          <ac:chgData name="Mrs C Wright (SPD)" userId="S::cwright@spd.bwcet.com::786d82de-b4a2-4b83-ae33-b0dcc8443084" providerId="AD" clId="Web-{87E770DF-F04C-0C30-BE83-7AA9930EC8D6}" dt="2026-01-20T10:27:25.334" v="4"/>
          <ac:spMkLst>
            <pc:docMk/>
            <pc:sldMk cId="722649265" sldId="641"/>
            <ac:spMk id="3" creationId="{A37E2EC5-F0FE-19F0-3609-088EB3A12A1F}"/>
          </ac:spMkLst>
        </pc:spChg>
        <pc:spChg chg="add mod">
          <ac:chgData name="Mrs C Wright (SPD)" userId="S::cwright@spd.bwcet.com::786d82de-b4a2-4b83-ae33-b0dcc8443084" providerId="AD" clId="Web-{87E770DF-F04C-0C30-BE83-7AA9930EC8D6}" dt="2026-01-20T10:27:54.570" v="5"/>
          <ac:spMkLst>
            <pc:docMk/>
            <pc:sldMk cId="722649265" sldId="641"/>
            <ac:spMk id="6" creationId="{30A3B310-5DAE-6EE5-ACED-DDE632EBF8A6}"/>
          </ac:spMkLst>
        </pc:spChg>
        <pc:picChg chg="add del mod ord">
          <ac:chgData name="Mrs C Wright (SPD)" userId="S::cwright@spd.bwcet.com::786d82de-b4a2-4b83-ae33-b0dcc8443084" providerId="AD" clId="Web-{87E770DF-F04C-0C30-BE83-7AA9930EC8D6}" dt="2026-01-20T10:27:54.570" v="5"/>
          <ac:picMkLst>
            <pc:docMk/>
            <pc:sldMk cId="722649265" sldId="641"/>
            <ac:picMk id="4" creationId="{7A52CCAF-DDE3-4715-6195-5A0F163CBAD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AD418A-DA3A-884D-A5D0-8078ADA13F84}" type="doc">
      <dgm:prSet loTypeId="urn:microsoft.com/office/officeart/2005/8/layout/pyramid1" loCatId="" qsTypeId="urn:microsoft.com/office/officeart/2005/8/quickstyle/simple1" qsCatId="simple" csTypeId="urn:microsoft.com/office/officeart/2005/8/colors/accent1_2" csCatId="accent1" phldr="1"/>
      <dgm:spPr/>
    </dgm:pt>
    <dgm:pt modelId="{3D739637-8BD5-C143-829A-A87CCCE80C48}">
      <dgm:prSet phldrT="[Text]" custT="1"/>
      <dgm:spPr>
        <a:solidFill>
          <a:srgbClr val="FF0000">
            <a:alpha val="42000"/>
          </a:srgbClr>
        </a:solidFill>
      </dgm:spPr>
      <dgm:t>
        <a:bodyPr anchor="ctr"/>
        <a:lstStyle/>
        <a:p>
          <a:r>
            <a:rPr lang="en-GB" sz="3200" dirty="0">
              <a:solidFill>
                <a:schemeClr val="bg1"/>
              </a:solidFill>
            </a:rPr>
            <a:t>city</a:t>
          </a:r>
        </a:p>
      </dgm:t>
    </dgm:pt>
    <dgm:pt modelId="{1A1820CE-0EE2-2647-A898-A0291755F5E4}" type="parTrans" cxnId="{1181A796-C6D5-864E-8B50-AFEA3A158F1F}">
      <dgm:prSet/>
      <dgm:spPr/>
      <dgm:t>
        <a:bodyPr/>
        <a:lstStyle/>
        <a:p>
          <a:endParaRPr lang="en-GB" sz="3200">
            <a:solidFill>
              <a:schemeClr val="bg1"/>
            </a:solidFill>
          </a:endParaRPr>
        </a:p>
      </dgm:t>
    </dgm:pt>
    <dgm:pt modelId="{5B871326-D05B-8A48-9168-7BF15C7E342E}" type="sibTrans" cxnId="{1181A796-C6D5-864E-8B50-AFEA3A158F1F}">
      <dgm:prSet/>
      <dgm:spPr/>
      <dgm:t>
        <a:bodyPr/>
        <a:lstStyle/>
        <a:p>
          <a:endParaRPr lang="en-GB" sz="3200">
            <a:solidFill>
              <a:schemeClr val="bg1"/>
            </a:solidFill>
          </a:endParaRPr>
        </a:p>
      </dgm:t>
    </dgm:pt>
    <dgm:pt modelId="{7F4A4118-142D-384A-B8A3-46ECBE9F1431}">
      <dgm:prSet phldrT="[Text]" custT="1"/>
      <dgm:spPr>
        <a:solidFill>
          <a:schemeClr val="accent1">
            <a:hueOff val="0"/>
            <a:satOff val="0"/>
            <a:lumOff val="0"/>
            <a:alpha val="40000"/>
          </a:schemeClr>
        </a:solidFill>
      </dgm:spPr>
      <dgm:t>
        <a:bodyPr/>
        <a:lstStyle/>
        <a:p>
          <a:r>
            <a:rPr lang="en-GB" sz="3200" dirty="0">
              <a:solidFill>
                <a:schemeClr val="bg1"/>
              </a:solidFill>
            </a:rPr>
            <a:t>town</a:t>
          </a:r>
        </a:p>
      </dgm:t>
    </dgm:pt>
    <dgm:pt modelId="{F070B3AD-7F0C-D749-B378-375ED9A71605}" type="parTrans" cxnId="{EC8D4883-EBBF-0446-979F-11869021FAB6}">
      <dgm:prSet/>
      <dgm:spPr/>
      <dgm:t>
        <a:bodyPr/>
        <a:lstStyle/>
        <a:p>
          <a:endParaRPr lang="en-GB" sz="3200">
            <a:solidFill>
              <a:schemeClr val="bg1"/>
            </a:solidFill>
          </a:endParaRPr>
        </a:p>
      </dgm:t>
    </dgm:pt>
    <dgm:pt modelId="{13288B9C-3C9F-3B44-8D30-5D0012150D4C}" type="sibTrans" cxnId="{EC8D4883-EBBF-0446-979F-11869021FAB6}">
      <dgm:prSet/>
      <dgm:spPr/>
      <dgm:t>
        <a:bodyPr/>
        <a:lstStyle/>
        <a:p>
          <a:endParaRPr lang="en-GB" sz="3200">
            <a:solidFill>
              <a:schemeClr val="bg1"/>
            </a:solidFill>
          </a:endParaRPr>
        </a:p>
      </dgm:t>
    </dgm:pt>
    <dgm:pt modelId="{46E2F7DF-D14A-C04E-82A5-A86CDC52D33F}">
      <dgm:prSet phldrT="[Text]" custT="1"/>
      <dgm:spPr>
        <a:solidFill>
          <a:srgbClr val="FFFF00"/>
        </a:solidFill>
      </dgm:spPr>
      <dgm:t>
        <a:bodyPr/>
        <a:lstStyle/>
        <a:p>
          <a:r>
            <a:rPr lang="en-GB" sz="3200" b="1" dirty="0">
              <a:solidFill>
                <a:schemeClr val="tx1"/>
              </a:solidFill>
            </a:rPr>
            <a:t>village</a:t>
          </a:r>
        </a:p>
      </dgm:t>
    </dgm:pt>
    <dgm:pt modelId="{8728B655-81ED-5A4D-9471-45FF8BDBCE5E}" type="parTrans" cxnId="{F10954E1-8EA8-6744-888B-693303627EAD}">
      <dgm:prSet/>
      <dgm:spPr/>
      <dgm:t>
        <a:bodyPr/>
        <a:lstStyle/>
        <a:p>
          <a:endParaRPr lang="en-GB" sz="3200">
            <a:solidFill>
              <a:schemeClr val="bg1"/>
            </a:solidFill>
          </a:endParaRPr>
        </a:p>
      </dgm:t>
    </dgm:pt>
    <dgm:pt modelId="{7D70BE89-CFF3-E146-A0E1-EA248D471EBA}" type="sibTrans" cxnId="{F10954E1-8EA8-6744-888B-693303627EAD}">
      <dgm:prSet/>
      <dgm:spPr/>
      <dgm:t>
        <a:bodyPr/>
        <a:lstStyle/>
        <a:p>
          <a:endParaRPr lang="en-GB" sz="3200">
            <a:solidFill>
              <a:schemeClr val="bg1"/>
            </a:solidFill>
          </a:endParaRPr>
        </a:p>
      </dgm:t>
    </dgm:pt>
    <dgm:pt modelId="{7F16A6A0-AD27-AD4C-92C5-4EA6F62E014D}">
      <dgm:prSet custT="1"/>
      <dgm:spPr>
        <a:solidFill>
          <a:srgbClr val="92D050">
            <a:alpha val="43000"/>
          </a:srgbClr>
        </a:solidFill>
      </dgm:spPr>
      <dgm:t>
        <a:bodyPr/>
        <a:lstStyle/>
        <a:p>
          <a:r>
            <a:rPr lang="en-GB" sz="3200" dirty="0">
              <a:solidFill>
                <a:schemeClr val="bg1"/>
              </a:solidFill>
            </a:rPr>
            <a:t>hamlet</a:t>
          </a:r>
        </a:p>
      </dgm:t>
    </dgm:pt>
    <dgm:pt modelId="{1EB5F45A-A7D7-6E48-AA7B-D8B26C248C3E}" type="parTrans" cxnId="{01263BFF-B179-D147-858E-733E4EFE88DA}">
      <dgm:prSet/>
      <dgm:spPr/>
      <dgm:t>
        <a:bodyPr/>
        <a:lstStyle/>
        <a:p>
          <a:endParaRPr lang="en-GB" sz="3200">
            <a:solidFill>
              <a:schemeClr val="bg1"/>
            </a:solidFill>
          </a:endParaRPr>
        </a:p>
      </dgm:t>
    </dgm:pt>
    <dgm:pt modelId="{FFC0C9A4-E97F-534A-BF1D-3BBA75208ACD}" type="sibTrans" cxnId="{01263BFF-B179-D147-858E-733E4EFE88DA}">
      <dgm:prSet/>
      <dgm:spPr/>
      <dgm:t>
        <a:bodyPr/>
        <a:lstStyle/>
        <a:p>
          <a:endParaRPr lang="en-GB" sz="3200">
            <a:solidFill>
              <a:schemeClr val="bg1"/>
            </a:solidFill>
          </a:endParaRPr>
        </a:p>
      </dgm:t>
    </dgm:pt>
    <dgm:pt modelId="{92C8785F-DCEA-104F-AE22-6C13ED273144}" type="pres">
      <dgm:prSet presAssocID="{20AD418A-DA3A-884D-A5D0-8078ADA13F84}" presName="Name0" presStyleCnt="0">
        <dgm:presLayoutVars>
          <dgm:dir/>
          <dgm:animLvl val="lvl"/>
          <dgm:resizeHandles val="exact"/>
        </dgm:presLayoutVars>
      </dgm:prSet>
      <dgm:spPr/>
    </dgm:pt>
    <dgm:pt modelId="{0D03D304-118B-C848-805F-E9F35DAC6278}" type="pres">
      <dgm:prSet presAssocID="{3D739637-8BD5-C143-829A-A87CCCE80C48}" presName="Name8" presStyleCnt="0"/>
      <dgm:spPr/>
    </dgm:pt>
    <dgm:pt modelId="{A890246A-B767-3547-9EAE-28C0A3E7A1E7}" type="pres">
      <dgm:prSet presAssocID="{3D739637-8BD5-C143-829A-A87CCCE80C48}" presName="level" presStyleLbl="node1" presStyleIdx="0" presStyleCnt="4" custScaleY="159502">
        <dgm:presLayoutVars>
          <dgm:chMax val="1"/>
          <dgm:bulletEnabled val="1"/>
        </dgm:presLayoutVars>
      </dgm:prSet>
      <dgm:spPr/>
    </dgm:pt>
    <dgm:pt modelId="{BBBE9668-05D0-9341-A5DC-618BA109E273}" type="pres">
      <dgm:prSet presAssocID="{3D739637-8BD5-C143-829A-A87CCCE80C48}" presName="levelTx" presStyleLbl="revTx" presStyleIdx="0" presStyleCnt="0">
        <dgm:presLayoutVars>
          <dgm:chMax val="1"/>
          <dgm:bulletEnabled val="1"/>
        </dgm:presLayoutVars>
      </dgm:prSet>
      <dgm:spPr/>
    </dgm:pt>
    <dgm:pt modelId="{DC0ED62E-88E3-474C-A3AD-397E1F520FBE}" type="pres">
      <dgm:prSet presAssocID="{7F4A4118-142D-384A-B8A3-46ECBE9F1431}" presName="Name8" presStyleCnt="0"/>
      <dgm:spPr/>
    </dgm:pt>
    <dgm:pt modelId="{C5B9367A-0399-664C-956A-14D9D75199AD}" type="pres">
      <dgm:prSet presAssocID="{7F4A4118-142D-384A-B8A3-46ECBE9F1431}" presName="level" presStyleLbl="node1" presStyleIdx="1" presStyleCnt="4" custScaleY="144521">
        <dgm:presLayoutVars>
          <dgm:chMax val="1"/>
          <dgm:bulletEnabled val="1"/>
        </dgm:presLayoutVars>
      </dgm:prSet>
      <dgm:spPr/>
    </dgm:pt>
    <dgm:pt modelId="{6891E72B-2F84-0F48-870D-50BFDFB58704}" type="pres">
      <dgm:prSet presAssocID="{7F4A4118-142D-384A-B8A3-46ECBE9F1431}" presName="levelTx" presStyleLbl="revTx" presStyleIdx="0" presStyleCnt="0">
        <dgm:presLayoutVars>
          <dgm:chMax val="1"/>
          <dgm:bulletEnabled val="1"/>
        </dgm:presLayoutVars>
      </dgm:prSet>
      <dgm:spPr/>
    </dgm:pt>
    <dgm:pt modelId="{27D4D1E0-B449-F141-B12F-C13EBCEFBA0A}" type="pres">
      <dgm:prSet presAssocID="{46E2F7DF-D14A-C04E-82A5-A86CDC52D33F}" presName="Name8" presStyleCnt="0"/>
      <dgm:spPr/>
    </dgm:pt>
    <dgm:pt modelId="{840AF333-0AB1-1C40-A2BE-5C9AAFAD4DEA}" type="pres">
      <dgm:prSet presAssocID="{46E2F7DF-D14A-C04E-82A5-A86CDC52D33F}" presName="level" presStyleLbl="node1" presStyleIdx="2" presStyleCnt="4" custScaleY="86951">
        <dgm:presLayoutVars>
          <dgm:chMax val="1"/>
          <dgm:bulletEnabled val="1"/>
        </dgm:presLayoutVars>
      </dgm:prSet>
      <dgm:spPr/>
    </dgm:pt>
    <dgm:pt modelId="{460FBC61-04B1-8348-849C-1B6A084F48CF}" type="pres">
      <dgm:prSet presAssocID="{46E2F7DF-D14A-C04E-82A5-A86CDC52D33F}" presName="levelTx" presStyleLbl="revTx" presStyleIdx="0" presStyleCnt="0">
        <dgm:presLayoutVars>
          <dgm:chMax val="1"/>
          <dgm:bulletEnabled val="1"/>
        </dgm:presLayoutVars>
      </dgm:prSet>
      <dgm:spPr/>
    </dgm:pt>
    <dgm:pt modelId="{539D1715-6231-154F-A8E3-60D7CECC95D2}" type="pres">
      <dgm:prSet presAssocID="{7F16A6A0-AD27-AD4C-92C5-4EA6F62E014D}" presName="Name8" presStyleCnt="0"/>
      <dgm:spPr/>
    </dgm:pt>
    <dgm:pt modelId="{41B84CA6-5E04-2846-BDE1-B9CB37B27F7F}" type="pres">
      <dgm:prSet presAssocID="{7F16A6A0-AD27-AD4C-92C5-4EA6F62E014D}" presName="level" presStyleLbl="node1" presStyleIdx="3" presStyleCnt="4" custScaleY="43293">
        <dgm:presLayoutVars>
          <dgm:chMax val="1"/>
          <dgm:bulletEnabled val="1"/>
        </dgm:presLayoutVars>
      </dgm:prSet>
      <dgm:spPr/>
    </dgm:pt>
    <dgm:pt modelId="{1CC564BC-87AB-F941-80F5-55CF7ACCA9E3}" type="pres">
      <dgm:prSet presAssocID="{7F16A6A0-AD27-AD4C-92C5-4EA6F62E014D}" presName="levelTx" presStyleLbl="revTx" presStyleIdx="0" presStyleCnt="0">
        <dgm:presLayoutVars>
          <dgm:chMax val="1"/>
          <dgm:bulletEnabled val="1"/>
        </dgm:presLayoutVars>
      </dgm:prSet>
      <dgm:spPr/>
    </dgm:pt>
  </dgm:ptLst>
  <dgm:cxnLst>
    <dgm:cxn modelId="{250C3A03-ABD5-5A4D-900C-41CE83B6D307}" type="presOf" srcId="{7F4A4118-142D-384A-B8A3-46ECBE9F1431}" destId="{C5B9367A-0399-664C-956A-14D9D75199AD}" srcOrd="0" destOrd="0" presId="urn:microsoft.com/office/officeart/2005/8/layout/pyramid1"/>
    <dgm:cxn modelId="{AB3C510B-D5AA-3B48-B14B-66921F6AABF6}" type="presOf" srcId="{46E2F7DF-D14A-C04E-82A5-A86CDC52D33F}" destId="{460FBC61-04B1-8348-849C-1B6A084F48CF}" srcOrd="1" destOrd="0" presId="urn:microsoft.com/office/officeart/2005/8/layout/pyramid1"/>
    <dgm:cxn modelId="{DFC93931-B819-B04C-B371-1EB183601E3B}" type="presOf" srcId="{7F16A6A0-AD27-AD4C-92C5-4EA6F62E014D}" destId="{1CC564BC-87AB-F941-80F5-55CF7ACCA9E3}" srcOrd="1" destOrd="0" presId="urn:microsoft.com/office/officeart/2005/8/layout/pyramid1"/>
    <dgm:cxn modelId="{7953AC34-7E03-6740-A6EF-6DB2E1704C6B}" type="presOf" srcId="{46E2F7DF-D14A-C04E-82A5-A86CDC52D33F}" destId="{840AF333-0AB1-1C40-A2BE-5C9AAFAD4DEA}" srcOrd="0" destOrd="0" presId="urn:microsoft.com/office/officeart/2005/8/layout/pyramid1"/>
    <dgm:cxn modelId="{CA8D3C59-F996-794A-9BBE-52D22B0FB79A}" type="presOf" srcId="{3D739637-8BD5-C143-829A-A87CCCE80C48}" destId="{BBBE9668-05D0-9341-A5DC-618BA109E273}" srcOrd="1" destOrd="0" presId="urn:microsoft.com/office/officeart/2005/8/layout/pyramid1"/>
    <dgm:cxn modelId="{4A792F81-5D25-7E40-9578-5B7EB04B7C16}" type="presOf" srcId="{7F4A4118-142D-384A-B8A3-46ECBE9F1431}" destId="{6891E72B-2F84-0F48-870D-50BFDFB58704}" srcOrd="1" destOrd="0" presId="urn:microsoft.com/office/officeart/2005/8/layout/pyramid1"/>
    <dgm:cxn modelId="{EC8D4883-EBBF-0446-979F-11869021FAB6}" srcId="{20AD418A-DA3A-884D-A5D0-8078ADA13F84}" destId="{7F4A4118-142D-384A-B8A3-46ECBE9F1431}" srcOrd="1" destOrd="0" parTransId="{F070B3AD-7F0C-D749-B378-375ED9A71605}" sibTransId="{13288B9C-3C9F-3B44-8D30-5D0012150D4C}"/>
    <dgm:cxn modelId="{1181A796-C6D5-864E-8B50-AFEA3A158F1F}" srcId="{20AD418A-DA3A-884D-A5D0-8078ADA13F84}" destId="{3D739637-8BD5-C143-829A-A87CCCE80C48}" srcOrd="0" destOrd="0" parTransId="{1A1820CE-0EE2-2647-A898-A0291755F5E4}" sibTransId="{5B871326-D05B-8A48-9168-7BF15C7E342E}"/>
    <dgm:cxn modelId="{78059CA7-DDE7-B741-A030-BC4ABA30DB8D}" type="presOf" srcId="{7F16A6A0-AD27-AD4C-92C5-4EA6F62E014D}" destId="{41B84CA6-5E04-2846-BDE1-B9CB37B27F7F}" srcOrd="0" destOrd="0" presId="urn:microsoft.com/office/officeart/2005/8/layout/pyramid1"/>
    <dgm:cxn modelId="{F10954E1-8EA8-6744-888B-693303627EAD}" srcId="{20AD418A-DA3A-884D-A5D0-8078ADA13F84}" destId="{46E2F7DF-D14A-C04E-82A5-A86CDC52D33F}" srcOrd="2" destOrd="0" parTransId="{8728B655-81ED-5A4D-9471-45FF8BDBCE5E}" sibTransId="{7D70BE89-CFF3-E146-A0E1-EA248D471EBA}"/>
    <dgm:cxn modelId="{F847F0E9-3BCC-9D47-B2DB-A5C03EF4B4C8}" type="presOf" srcId="{20AD418A-DA3A-884D-A5D0-8078ADA13F84}" destId="{92C8785F-DCEA-104F-AE22-6C13ED273144}" srcOrd="0" destOrd="0" presId="urn:microsoft.com/office/officeart/2005/8/layout/pyramid1"/>
    <dgm:cxn modelId="{264BC3EA-9450-CE4A-B5B7-6EBCE481D570}" type="presOf" srcId="{3D739637-8BD5-C143-829A-A87CCCE80C48}" destId="{A890246A-B767-3547-9EAE-28C0A3E7A1E7}" srcOrd="0" destOrd="0" presId="urn:microsoft.com/office/officeart/2005/8/layout/pyramid1"/>
    <dgm:cxn modelId="{01263BFF-B179-D147-858E-733E4EFE88DA}" srcId="{20AD418A-DA3A-884D-A5D0-8078ADA13F84}" destId="{7F16A6A0-AD27-AD4C-92C5-4EA6F62E014D}" srcOrd="3" destOrd="0" parTransId="{1EB5F45A-A7D7-6E48-AA7B-D8B26C248C3E}" sibTransId="{FFC0C9A4-E97F-534A-BF1D-3BBA75208ACD}"/>
    <dgm:cxn modelId="{0DFDA183-BFBA-4145-B1CB-AAA9A3F512A6}" type="presParOf" srcId="{92C8785F-DCEA-104F-AE22-6C13ED273144}" destId="{0D03D304-118B-C848-805F-E9F35DAC6278}" srcOrd="0" destOrd="0" presId="urn:microsoft.com/office/officeart/2005/8/layout/pyramid1"/>
    <dgm:cxn modelId="{D9521167-9FAE-AB49-83BE-A3256F3D534D}" type="presParOf" srcId="{0D03D304-118B-C848-805F-E9F35DAC6278}" destId="{A890246A-B767-3547-9EAE-28C0A3E7A1E7}" srcOrd="0" destOrd="0" presId="urn:microsoft.com/office/officeart/2005/8/layout/pyramid1"/>
    <dgm:cxn modelId="{49E342A9-3C9D-574F-BA14-B4453C02335A}" type="presParOf" srcId="{0D03D304-118B-C848-805F-E9F35DAC6278}" destId="{BBBE9668-05D0-9341-A5DC-618BA109E273}" srcOrd="1" destOrd="0" presId="urn:microsoft.com/office/officeart/2005/8/layout/pyramid1"/>
    <dgm:cxn modelId="{3573455A-39BC-C244-B650-DEAA1C579FF1}" type="presParOf" srcId="{92C8785F-DCEA-104F-AE22-6C13ED273144}" destId="{DC0ED62E-88E3-474C-A3AD-397E1F520FBE}" srcOrd="1" destOrd="0" presId="urn:microsoft.com/office/officeart/2005/8/layout/pyramid1"/>
    <dgm:cxn modelId="{78463396-30BD-A841-9076-004609C6654B}" type="presParOf" srcId="{DC0ED62E-88E3-474C-A3AD-397E1F520FBE}" destId="{C5B9367A-0399-664C-956A-14D9D75199AD}" srcOrd="0" destOrd="0" presId="urn:microsoft.com/office/officeart/2005/8/layout/pyramid1"/>
    <dgm:cxn modelId="{5643D37D-DC32-724D-9C3B-DDF32CB05818}" type="presParOf" srcId="{DC0ED62E-88E3-474C-A3AD-397E1F520FBE}" destId="{6891E72B-2F84-0F48-870D-50BFDFB58704}" srcOrd="1" destOrd="0" presId="urn:microsoft.com/office/officeart/2005/8/layout/pyramid1"/>
    <dgm:cxn modelId="{8E925B7B-A4D7-5C44-951B-AA94A3E5177C}" type="presParOf" srcId="{92C8785F-DCEA-104F-AE22-6C13ED273144}" destId="{27D4D1E0-B449-F141-B12F-C13EBCEFBA0A}" srcOrd="2" destOrd="0" presId="urn:microsoft.com/office/officeart/2005/8/layout/pyramid1"/>
    <dgm:cxn modelId="{69C045F9-881D-7140-B7BD-957E50874DDE}" type="presParOf" srcId="{27D4D1E0-B449-F141-B12F-C13EBCEFBA0A}" destId="{840AF333-0AB1-1C40-A2BE-5C9AAFAD4DEA}" srcOrd="0" destOrd="0" presId="urn:microsoft.com/office/officeart/2005/8/layout/pyramid1"/>
    <dgm:cxn modelId="{39CE39B7-FAF1-C24B-8C74-C60BB62589EF}" type="presParOf" srcId="{27D4D1E0-B449-F141-B12F-C13EBCEFBA0A}" destId="{460FBC61-04B1-8348-849C-1B6A084F48CF}" srcOrd="1" destOrd="0" presId="urn:microsoft.com/office/officeart/2005/8/layout/pyramid1"/>
    <dgm:cxn modelId="{A26C1946-4998-EC4B-910C-32665CEE36EC}" type="presParOf" srcId="{92C8785F-DCEA-104F-AE22-6C13ED273144}" destId="{539D1715-6231-154F-A8E3-60D7CECC95D2}" srcOrd="3" destOrd="0" presId="urn:microsoft.com/office/officeart/2005/8/layout/pyramid1"/>
    <dgm:cxn modelId="{F40A7C10-3623-6045-8347-97D0142D2FC6}" type="presParOf" srcId="{539D1715-6231-154F-A8E3-60D7CECC95D2}" destId="{41B84CA6-5E04-2846-BDE1-B9CB37B27F7F}" srcOrd="0" destOrd="0" presId="urn:microsoft.com/office/officeart/2005/8/layout/pyramid1"/>
    <dgm:cxn modelId="{2998DE22-E2BF-6343-8421-C3344C2C0D45}" type="presParOf" srcId="{539D1715-6231-154F-A8E3-60D7CECC95D2}" destId="{1CC564BC-87AB-F941-80F5-55CF7ACCA9E3}"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90246A-B767-3547-9EAE-28C0A3E7A1E7}">
      <dsp:nvSpPr>
        <dsp:cNvPr id="0" name=""/>
        <dsp:cNvSpPr/>
      </dsp:nvSpPr>
      <dsp:spPr>
        <a:xfrm>
          <a:off x="1819809" y="0"/>
          <a:ext cx="2112811" cy="1987207"/>
        </a:xfrm>
        <a:prstGeom prst="trapezoid">
          <a:avLst>
            <a:gd name="adj" fmla="val 53160"/>
          </a:avLst>
        </a:prstGeom>
        <a:solidFill>
          <a:srgbClr val="FF0000">
            <a:alpha val="42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bg1"/>
              </a:solidFill>
            </a:rPr>
            <a:t>city</a:t>
          </a:r>
        </a:p>
      </dsp:txBody>
      <dsp:txXfrm>
        <a:off x="1819809" y="0"/>
        <a:ext cx="2112811" cy="1987207"/>
      </dsp:txXfrm>
    </dsp:sp>
    <dsp:sp modelId="{C5B9367A-0399-664C-956A-14D9D75199AD}">
      <dsp:nvSpPr>
        <dsp:cNvPr id="0" name=""/>
        <dsp:cNvSpPr/>
      </dsp:nvSpPr>
      <dsp:spPr>
        <a:xfrm>
          <a:off x="862625" y="1987207"/>
          <a:ext cx="4027179" cy="1800561"/>
        </a:xfrm>
        <a:prstGeom prst="trapezoid">
          <a:avLst>
            <a:gd name="adj" fmla="val 53160"/>
          </a:avLst>
        </a:prstGeom>
        <a:solidFill>
          <a:schemeClr val="accent1">
            <a:hueOff val="0"/>
            <a:satOff val="0"/>
            <a:lumOff val="0"/>
            <a:alpha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bg1"/>
              </a:solidFill>
            </a:rPr>
            <a:t>town</a:t>
          </a:r>
        </a:p>
      </dsp:txBody>
      <dsp:txXfrm>
        <a:off x="1567382" y="1987207"/>
        <a:ext cx="2617666" cy="1800561"/>
      </dsp:txXfrm>
    </dsp:sp>
    <dsp:sp modelId="{840AF333-0AB1-1C40-A2BE-5C9AAFAD4DEA}">
      <dsp:nvSpPr>
        <dsp:cNvPr id="0" name=""/>
        <dsp:cNvSpPr/>
      </dsp:nvSpPr>
      <dsp:spPr>
        <a:xfrm>
          <a:off x="286736" y="3787768"/>
          <a:ext cx="5178958" cy="1083307"/>
        </a:xfrm>
        <a:prstGeom prst="trapezoid">
          <a:avLst>
            <a:gd name="adj" fmla="val 5316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1" kern="1200" dirty="0">
              <a:solidFill>
                <a:schemeClr val="tx1"/>
              </a:solidFill>
            </a:rPr>
            <a:t>village</a:t>
          </a:r>
        </a:p>
      </dsp:txBody>
      <dsp:txXfrm>
        <a:off x="1193053" y="3787768"/>
        <a:ext cx="3366323" cy="1083307"/>
      </dsp:txXfrm>
    </dsp:sp>
    <dsp:sp modelId="{41B84CA6-5E04-2846-BDE1-B9CB37B27F7F}">
      <dsp:nvSpPr>
        <dsp:cNvPr id="0" name=""/>
        <dsp:cNvSpPr/>
      </dsp:nvSpPr>
      <dsp:spPr>
        <a:xfrm>
          <a:off x="0" y="4871076"/>
          <a:ext cx="5752430" cy="539379"/>
        </a:xfrm>
        <a:prstGeom prst="trapezoid">
          <a:avLst>
            <a:gd name="adj" fmla="val 53160"/>
          </a:avLst>
        </a:prstGeom>
        <a:solidFill>
          <a:srgbClr val="92D050">
            <a:alpha val="43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kern="1200" dirty="0">
              <a:solidFill>
                <a:schemeClr val="bg1"/>
              </a:solidFill>
            </a:rPr>
            <a:t>hamlet</a:t>
          </a:r>
        </a:p>
      </dsp:txBody>
      <dsp:txXfrm>
        <a:off x="1006675" y="4871076"/>
        <a:ext cx="3739080" cy="539379"/>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0590EA-527D-E045-83E2-651EAC0B95A1}" type="datetimeFigureOut">
              <a:rPr lang="en-GB" smtClean="0"/>
              <a:t>20/01/2026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72C407-E8BC-104A-BF03-233C2F773FA5}" type="slidenum">
              <a:rPr lang="en-GB" smtClean="0"/>
              <a:t>‹#›</a:t>
            </a:fld>
            <a:endParaRPr lang="en-GB"/>
          </a:p>
        </p:txBody>
      </p:sp>
    </p:spTree>
    <p:extLst>
      <p:ext uri="{BB962C8B-B14F-4D97-AF65-F5344CB8AC3E}">
        <p14:creationId xmlns:p14="http://schemas.microsoft.com/office/powerpoint/2010/main" val="1538077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72C407-E8BC-104A-BF03-233C2F773FA5}" type="slidenum">
              <a:rPr lang="en-GB" smtClean="0"/>
              <a:t>1</a:t>
            </a:fld>
            <a:endParaRPr lang="en-GB"/>
          </a:p>
        </p:txBody>
      </p:sp>
    </p:spTree>
    <p:extLst>
      <p:ext uri="{BB962C8B-B14F-4D97-AF65-F5344CB8AC3E}">
        <p14:creationId xmlns:p14="http://schemas.microsoft.com/office/powerpoint/2010/main" val="1698106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good opportunity to practise describing a location, using 4-point compass, simple </a:t>
            </a:r>
            <a:r>
              <a:rPr lang="en-GB"/>
              <a:t>directional language </a:t>
            </a:r>
            <a:r>
              <a:rPr lang="en-GB" dirty="0"/>
              <a:t>and recalling previous knowledge about the UK. For example “Bisley is in the west of England” or Bisley is to the east of Wales”, “Bisley is near the coast”.  You can also apply the use of rural – “Bisley is a rural settlement” or “Bisley is in a rural area”. </a:t>
            </a:r>
          </a:p>
        </p:txBody>
      </p:sp>
      <p:sp>
        <p:nvSpPr>
          <p:cNvPr id="4" name="Slide Number Placeholder 3"/>
          <p:cNvSpPr>
            <a:spLocks noGrp="1"/>
          </p:cNvSpPr>
          <p:nvPr>
            <p:ph type="sldNum" sz="quarter" idx="5"/>
          </p:nvPr>
        </p:nvSpPr>
        <p:spPr/>
        <p:txBody>
          <a:bodyPr/>
          <a:lstStyle/>
          <a:p>
            <a:fld id="{8972C407-E8BC-104A-BF03-233C2F773FA5}" type="slidenum">
              <a:rPr lang="en-GB" smtClean="0"/>
              <a:t>14</a:t>
            </a:fld>
            <a:endParaRPr lang="en-GB"/>
          </a:p>
        </p:txBody>
      </p:sp>
    </p:spTree>
    <p:extLst>
      <p:ext uri="{BB962C8B-B14F-4D97-AF65-F5344CB8AC3E}">
        <p14:creationId xmlns:p14="http://schemas.microsoft.com/office/powerpoint/2010/main" val="3738897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vertical aerial photo (a bird’s eye view). Check children can correctly interpret what it shows from above – trees, roads, fields, buildings etc – before going on to look at the additional information in the overlay (road names and facilities).</a:t>
            </a:r>
          </a:p>
          <a:p>
            <a:endParaRPr lang="en-GB" dirty="0"/>
          </a:p>
          <a:p>
            <a:r>
              <a:rPr lang="en-GB" dirty="0"/>
              <a:t>What can you see on the photograph? A school? A post office? (check children are aware what a post office is) A playground? A village hall? (check children are aware what this is) </a:t>
            </a:r>
          </a:p>
        </p:txBody>
      </p:sp>
      <p:sp>
        <p:nvSpPr>
          <p:cNvPr id="4" name="Slide Number Placeholder 3"/>
          <p:cNvSpPr>
            <a:spLocks noGrp="1"/>
          </p:cNvSpPr>
          <p:nvPr>
            <p:ph type="sldNum" sz="quarter" idx="5"/>
          </p:nvPr>
        </p:nvSpPr>
        <p:spPr/>
        <p:txBody>
          <a:bodyPr/>
          <a:lstStyle/>
          <a:p>
            <a:fld id="{8972C407-E8BC-104A-BF03-233C2F773FA5}" type="slidenum">
              <a:rPr lang="en-GB" smtClean="0"/>
              <a:t>18</a:t>
            </a:fld>
            <a:endParaRPr lang="en-GB"/>
          </a:p>
        </p:txBody>
      </p:sp>
    </p:spTree>
    <p:extLst>
      <p:ext uri="{BB962C8B-B14F-4D97-AF65-F5344CB8AC3E}">
        <p14:creationId xmlns:p14="http://schemas.microsoft.com/office/powerpoint/2010/main" val="184211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villages have more facilities than others. Refer to examples from your own village if your school is in a village. </a:t>
            </a:r>
          </a:p>
        </p:txBody>
      </p:sp>
      <p:sp>
        <p:nvSpPr>
          <p:cNvPr id="4" name="Slide Number Placeholder 3"/>
          <p:cNvSpPr>
            <a:spLocks noGrp="1"/>
          </p:cNvSpPr>
          <p:nvPr>
            <p:ph type="sldNum" sz="quarter" idx="5"/>
          </p:nvPr>
        </p:nvSpPr>
        <p:spPr/>
        <p:txBody>
          <a:bodyPr/>
          <a:lstStyle/>
          <a:p>
            <a:fld id="{8972C407-E8BC-104A-BF03-233C2F773FA5}" type="slidenum">
              <a:rPr lang="en-GB" smtClean="0"/>
              <a:t>19</a:t>
            </a:fld>
            <a:endParaRPr lang="en-GB"/>
          </a:p>
        </p:txBody>
      </p:sp>
    </p:spTree>
    <p:extLst>
      <p:ext uri="{BB962C8B-B14F-4D97-AF65-F5344CB8AC3E}">
        <p14:creationId xmlns:p14="http://schemas.microsoft.com/office/powerpoint/2010/main" val="24463384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village green is an area of open space with grass (a bit like a park). Sometimes people play sports on the village green or use it to walk their dog. </a:t>
            </a:r>
          </a:p>
        </p:txBody>
      </p:sp>
      <p:sp>
        <p:nvSpPr>
          <p:cNvPr id="4" name="Slide Number Placeholder 3"/>
          <p:cNvSpPr>
            <a:spLocks noGrp="1"/>
          </p:cNvSpPr>
          <p:nvPr>
            <p:ph type="sldNum" sz="quarter" idx="5"/>
          </p:nvPr>
        </p:nvSpPr>
        <p:spPr/>
        <p:txBody>
          <a:bodyPr/>
          <a:lstStyle/>
          <a:p>
            <a:fld id="{8972C407-E8BC-104A-BF03-233C2F773FA5}" type="slidenum">
              <a:rPr lang="en-GB" smtClean="0"/>
              <a:t>20</a:t>
            </a:fld>
            <a:endParaRPr lang="en-GB"/>
          </a:p>
        </p:txBody>
      </p:sp>
    </p:spTree>
    <p:extLst>
      <p:ext uri="{BB962C8B-B14F-4D97-AF65-F5344CB8AC3E}">
        <p14:creationId xmlns:p14="http://schemas.microsoft.com/office/powerpoint/2010/main" val="3012036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2C407-E8BC-104A-BF03-233C2F773FA5}" type="slidenum">
              <a:rPr lang="en-GB" smtClean="0"/>
              <a:t>21</a:t>
            </a:fld>
            <a:endParaRPr lang="en-GB"/>
          </a:p>
        </p:txBody>
      </p:sp>
    </p:spTree>
    <p:extLst>
      <p:ext uri="{BB962C8B-B14F-4D97-AF65-F5344CB8AC3E}">
        <p14:creationId xmlns:p14="http://schemas.microsoft.com/office/powerpoint/2010/main" val="100511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children understand what a post office is (refer to a local one if there is one in your settlement). </a:t>
            </a:r>
          </a:p>
        </p:txBody>
      </p:sp>
      <p:sp>
        <p:nvSpPr>
          <p:cNvPr id="4" name="Slide Number Placeholder 3"/>
          <p:cNvSpPr>
            <a:spLocks noGrp="1"/>
          </p:cNvSpPr>
          <p:nvPr>
            <p:ph type="sldNum" sz="quarter" idx="5"/>
          </p:nvPr>
        </p:nvSpPr>
        <p:spPr/>
        <p:txBody>
          <a:bodyPr/>
          <a:lstStyle/>
          <a:p>
            <a:fld id="{8972C407-E8BC-104A-BF03-233C2F773FA5}" type="slidenum">
              <a:rPr lang="en-GB" smtClean="0"/>
              <a:t>22</a:t>
            </a:fld>
            <a:endParaRPr lang="en-GB"/>
          </a:p>
        </p:txBody>
      </p:sp>
    </p:spTree>
    <p:extLst>
      <p:ext uri="{BB962C8B-B14F-4D97-AF65-F5344CB8AC3E}">
        <p14:creationId xmlns:p14="http://schemas.microsoft.com/office/powerpoint/2010/main" val="3128766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villages will have these facilities, but most will have some of them. </a:t>
            </a:r>
          </a:p>
        </p:txBody>
      </p:sp>
      <p:sp>
        <p:nvSpPr>
          <p:cNvPr id="4" name="Slide Number Placeholder 3"/>
          <p:cNvSpPr>
            <a:spLocks noGrp="1"/>
          </p:cNvSpPr>
          <p:nvPr>
            <p:ph type="sldNum" sz="quarter" idx="5"/>
          </p:nvPr>
        </p:nvSpPr>
        <p:spPr/>
        <p:txBody>
          <a:bodyPr/>
          <a:lstStyle/>
          <a:p>
            <a:fld id="{8972C407-E8BC-104A-BF03-233C2F773FA5}" type="slidenum">
              <a:rPr lang="en-GB" smtClean="0"/>
              <a:t>23</a:t>
            </a:fld>
            <a:endParaRPr lang="en-GB"/>
          </a:p>
        </p:txBody>
      </p:sp>
    </p:spTree>
    <p:extLst>
      <p:ext uri="{BB962C8B-B14F-4D97-AF65-F5344CB8AC3E}">
        <p14:creationId xmlns:p14="http://schemas.microsoft.com/office/powerpoint/2010/main" val="679140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2C407-E8BC-104A-BF03-233C2F773FA5}" type="slidenum">
              <a:rPr lang="en-GB" smtClean="0"/>
              <a:t>25</a:t>
            </a:fld>
            <a:endParaRPr lang="en-GB"/>
          </a:p>
        </p:txBody>
      </p:sp>
    </p:spTree>
    <p:extLst>
      <p:ext uri="{BB962C8B-B14F-4D97-AF65-F5344CB8AC3E}">
        <p14:creationId xmlns:p14="http://schemas.microsoft.com/office/powerpoint/2010/main" val="4277552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 is short for a public house. This was somewhere that people could buy drinks and socialise. Now most pubs are also restaurants and some have accommodation. </a:t>
            </a:r>
          </a:p>
        </p:txBody>
      </p:sp>
      <p:sp>
        <p:nvSpPr>
          <p:cNvPr id="4" name="Slide Number Placeholder 3"/>
          <p:cNvSpPr>
            <a:spLocks noGrp="1"/>
          </p:cNvSpPr>
          <p:nvPr>
            <p:ph type="sldNum" sz="quarter" idx="5"/>
          </p:nvPr>
        </p:nvSpPr>
        <p:spPr/>
        <p:txBody>
          <a:bodyPr/>
          <a:lstStyle/>
          <a:p>
            <a:fld id="{8972C407-E8BC-104A-BF03-233C2F773FA5}" type="slidenum">
              <a:rPr lang="en-GB" smtClean="0"/>
              <a:t>26</a:t>
            </a:fld>
            <a:endParaRPr lang="en-GB"/>
          </a:p>
        </p:txBody>
      </p:sp>
    </p:spTree>
    <p:extLst>
      <p:ext uri="{BB962C8B-B14F-4D97-AF65-F5344CB8AC3E}">
        <p14:creationId xmlns:p14="http://schemas.microsoft.com/office/powerpoint/2010/main" val="2613385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2C407-E8BC-104A-BF03-233C2F773FA5}" type="slidenum">
              <a:rPr lang="en-GB" smtClean="0"/>
              <a:t>27</a:t>
            </a:fld>
            <a:endParaRPr lang="en-GB"/>
          </a:p>
        </p:txBody>
      </p:sp>
    </p:spTree>
    <p:extLst>
      <p:ext uri="{BB962C8B-B14F-4D97-AF65-F5344CB8AC3E}">
        <p14:creationId xmlns:p14="http://schemas.microsoft.com/office/powerpoint/2010/main" val="3453485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Notes for teachers’ use only: </a:t>
            </a:r>
            <a:r>
              <a:rPr lang="en-GB" dirty="0"/>
              <a:t>In Lesson 1, we introduced the term ‘settlement’ and the basic settlement hierarchy (hamlet, village, town, city). We then focused on the population size and facilities likely to be found in a hamlet. In this lesson, we introduce the next step in the hierarchy, the village. If your school is in a village, do make reference to your own context when appropriate. </a:t>
            </a:r>
          </a:p>
        </p:txBody>
      </p:sp>
      <p:sp>
        <p:nvSpPr>
          <p:cNvPr id="4" name="Slide Number Placeholder 3"/>
          <p:cNvSpPr>
            <a:spLocks noGrp="1"/>
          </p:cNvSpPr>
          <p:nvPr>
            <p:ph type="sldNum" sz="quarter" idx="10"/>
          </p:nvPr>
        </p:nvSpPr>
        <p:spPr/>
        <p:txBody>
          <a:bodyPr/>
          <a:lstStyle/>
          <a:p>
            <a:fld id="{8972C407-E8BC-104A-BF03-233C2F773FA5}" type="slidenum">
              <a:rPr lang="en-GB" smtClean="0"/>
              <a:t>2</a:t>
            </a:fld>
            <a:endParaRPr lang="en-GB"/>
          </a:p>
        </p:txBody>
      </p:sp>
    </p:spTree>
    <p:extLst>
      <p:ext uri="{BB962C8B-B14F-4D97-AF65-F5344CB8AC3E}">
        <p14:creationId xmlns:p14="http://schemas.microsoft.com/office/powerpoint/2010/main" val="2008834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we are establishing the usual situation here. There will always be exceptions. </a:t>
            </a:r>
          </a:p>
        </p:txBody>
      </p:sp>
      <p:sp>
        <p:nvSpPr>
          <p:cNvPr id="4" name="Slide Number Placeholder 3"/>
          <p:cNvSpPr>
            <a:spLocks noGrp="1"/>
          </p:cNvSpPr>
          <p:nvPr>
            <p:ph type="sldNum" sz="quarter" idx="5"/>
          </p:nvPr>
        </p:nvSpPr>
        <p:spPr/>
        <p:txBody>
          <a:bodyPr/>
          <a:lstStyle/>
          <a:p>
            <a:fld id="{8972C407-E8BC-104A-BF03-233C2F773FA5}" type="slidenum">
              <a:rPr lang="en-GB" smtClean="0"/>
              <a:t>28</a:t>
            </a:fld>
            <a:endParaRPr lang="en-GB"/>
          </a:p>
        </p:txBody>
      </p:sp>
    </p:spTree>
    <p:extLst>
      <p:ext uri="{BB962C8B-B14F-4D97-AF65-F5344CB8AC3E}">
        <p14:creationId xmlns:p14="http://schemas.microsoft.com/office/powerpoint/2010/main" val="715534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2C407-E8BC-104A-BF03-233C2F773FA5}" type="slidenum">
              <a:rPr lang="en-GB" smtClean="0"/>
              <a:t>29</a:t>
            </a:fld>
            <a:endParaRPr lang="en-GB"/>
          </a:p>
        </p:txBody>
      </p:sp>
    </p:spTree>
    <p:extLst>
      <p:ext uri="{BB962C8B-B14F-4D97-AF65-F5344CB8AC3E}">
        <p14:creationId xmlns:p14="http://schemas.microsoft.com/office/powerpoint/2010/main" val="34850963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72C407-E8BC-104A-BF03-233C2F773FA5}" type="slidenum">
              <a:rPr lang="en-GB" smtClean="0"/>
              <a:t>34</a:t>
            </a:fld>
            <a:endParaRPr lang="en-GB"/>
          </a:p>
        </p:txBody>
      </p:sp>
    </p:spTree>
    <p:extLst>
      <p:ext uri="{BB962C8B-B14F-4D97-AF65-F5344CB8AC3E}">
        <p14:creationId xmlns:p14="http://schemas.microsoft.com/office/powerpoint/2010/main" val="3455962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it’s a settlement because it’s a place where people live. It’s too big to be a hamlet – we can see many houses. </a:t>
            </a:r>
          </a:p>
        </p:txBody>
      </p:sp>
      <p:sp>
        <p:nvSpPr>
          <p:cNvPr id="4" name="Slide Number Placeholder 3"/>
          <p:cNvSpPr>
            <a:spLocks noGrp="1"/>
          </p:cNvSpPr>
          <p:nvPr>
            <p:ph type="sldNum" sz="quarter" idx="5"/>
          </p:nvPr>
        </p:nvSpPr>
        <p:spPr/>
        <p:txBody>
          <a:bodyPr/>
          <a:lstStyle/>
          <a:p>
            <a:fld id="{8972C407-E8BC-104A-BF03-233C2F773FA5}" type="slidenum">
              <a:rPr lang="en-GB" smtClean="0"/>
              <a:t>4</a:t>
            </a:fld>
            <a:endParaRPr lang="en-GB"/>
          </a:p>
        </p:txBody>
      </p:sp>
    </p:spTree>
    <p:extLst>
      <p:ext uri="{BB962C8B-B14F-4D97-AF65-F5344CB8AC3E}">
        <p14:creationId xmlns:p14="http://schemas.microsoft.com/office/powerpoint/2010/main" val="1744037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unit, we’re focussing on one example of a ‘typical’ village so that children have a picture that sticks in their memory. In practice, villages vary in size, shape and character, especially when we consider villages around the world. We start with a simple introduction to each type of settlement, then children will see diverse examples and build up their understanding of the range of settlements as they progress through the curriculum. </a:t>
            </a:r>
          </a:p>
        </p:txBody>
      </p:sp>
      <p:sp>
        <p:nvSpPr>
          <p:cNvPr id="4" name="Slide Number Placeholder 3"/>
          <p:cNvSpPr>
            <a:spLocks noGrp="1"/>
          </p:cNvSpPr>
          <p:nvPr>
            <p:ph type="sldNum" sz="quarter" idx="5"/>
          </p:nvPr>
        </p:nvSpPr>
        <p:spPr/>
        <p:txBody>
          <a:bodyPr/>
          <a:lstStyle/>
          <a:p>
            <a:fld id="{8972C407-E8BC-104A-BF03-233C2F773FA5}" type="slidenum">
              <a:rPr lang="en-GB" smtClean="0"/>
              <a:t>6</a:t>
            </a:fld>
            <a:endParaRPr lang="en-GB"/>
          </a:p>
        </p:txBody>
      </p:sp>
    </p:spTree>
    <p:extLst>
      <p:ext uri="{BB962C8B-B14F-4D97-AF65-F5344CB8AC3E}">
        <p14:creationId xmlns:p14="http://schemas.microsoft.com/office/powerpoint/2010/main" val="2059477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Rural and urban is a key pairing of terms in geography. We will come back to these terms many times through the curriculum. </a:t>
            </a:r>
          </a:p>
        </p:txBody>
      </p:sp>
      <p:sp>
        <p:nvSpPr>
          <p:cNvPr id="4" name="Slide Number Placeholder 3"/>
          <p:cNvSpPr>
            <a:spLocks noGrp="1"/>
          </p:cNvSpPr>
          <p:nvPr>
            <p:ph type="sldNum" sz="quarter" idx="5"/>
          </p:nvPr>
        </p:nvSpPr>
        <p:spPr/>
        <p:txBody>
          <a:bodyPr/>
          <a:lstStyle/>
          <a:p>
            <a:fld id="{8972C407-E8BC-104A-BF03-233C2F773FA5}" type="slidenum">
              <a:rPr lang="en-GB" smtClean="0"/>
              <a:t>7</a:t>
            </a:fld>
            <a:endParaRPr lang="en-GB"/>
          </a:p>
        </p:txBody>
      </p:sp>
    </p:spTree>
    <p:extLst>
      <p:ext uri="{BB962C8B-B14F-4D97-AF65-F5344CB8AC3E}">
        <p14:creationId xmlns:p14="http://schemas.microsoft.com/office/powerpoint/2010/main" val="1651049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Look at the photograph with the class. Notice the countryside around the settlement – in this case some hills and forests. </a:t>
            </a:r>
          </a:p>
        </p:txBody>
      </p:sp>
      <p:sp>
        <p:nvSpPr>
          <p:cNvPr id="4" name="Slide Number Placeholder 3"/>
          <p:cNvSpPr>
            <a:spLocks noGrp="1"/>
          </p:cNvSpPr>
          <p:nvPr>
            <p:ph type="sldNum" sz="quarter" idx="5"/>
          </p:nvPr>
        </p:nvSpPr>
        <p:spPr/>
        <p:txBody>
          <a:bodyPr/>
          <a:lstStyle/>
          <a:p>
            <a:fld id="{8972C407-E8BC-104A-BF03-233C2F773FA5}" type="slidenum">
              <a:rPr lang="en-GB" smtClean="0"/>
              <a:t>8</a:t>
            </a:fld>
            <a:endParaRPr lang="en-GB"/>
          </a:p>
        </p:txBody>
      </p:sp>
    </p:spTree>
    <p:extLst>
      <p:ext uri="{BB962C8B-B14F-4D97-AF65-F5344CB8AC3E}">
        <p14:creationId xmlns:p14="http://schemas.microsoft.com/office/powerpoint/2010/main" val="2373047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 at the photograph with the class. Notice the countryside around the settlement – in this case some fields, hills and mountains. </a:t>
            </a:r>
          </a:p>
          <a:p>
            <a:endParaRPr lang="en-GB" dirty="0"/>
          </a:p>
        </p:txBody>
      </p:sp>
      <p:sp>
        <p:nvSpPr>
          <p:cNvPr id="4" name="Slide Number Placeholder 3"/>
          <p:cNvSpPr>
            <a:spLocks noGrp="1"/>
          </p:cNvSpPr>
          <p:nvPr>
            <p:ph type="sldNum" sz="quarter" idx="5"/>
          </p:nvPr>
        </p:nvSpPr>
        <p:spPr/>
        <p:txBody>
          <a:bodyPr/>
          <a:lstStyle/>
          <a:p>
            <a:fld id="{8972C407-E8BC-104A-BF03-233C2F773FA5}" type="slidenum">
              <a:rPr lang="en-GB" smtClean="0"/>
              <a:t>9</a:t>
            </a:fld>
            <a:endParaRPr lang="en-GB"/>
          </a:p>
        </p:txBody>
      </p:sp>
    </p:spTree>
    <p:extLst>
      <p:ext uri="{BB962C8B-B14F-4D97-AF65-F5344CB8AC3E}">
        <p14:creationId xmlns:p14="http://schemas.microsoft.com/office/powerpoint/2010/main" val="1896581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 at the photograph with the class. Notice the countryside around the settlement – in this case some hills and woods. This settlement is near the coast. </a:t>
            </a:r>
          </a:p>
          <a:p>
            <a:endParaRPr lang="en-GB" dirty="0"/>
          </a:p>
        </p:txBody>
      </p:sp>
      <p:sp>
        <p:nvSpPr>
          <p:cNvPr id="4" name="Slide Number Placeholder 3"/>
          <p:cNvSpPr>
            <a:spLocks noGrp="1"/>
          </p:cNvSpPr>
          <p:nvPr>
            <p:ph type="sldNum" sz="quarter" idx="5"/>
          </p:nvPr>
        </p:nvSpPr>
        <p:spPr/>
        <p:txBody>
          <a:bodyPr/>
          <a:lstStyle/>
          <a:p>
            <a:fld id="{8972C407-E8BC-104A-BF03-233C2F773FA5}" type="slidenum">
              <a:rPr lang="en-GB" smtClean="0"/>
              <a:t>10</a:t>
            </a:fld>
            <a:endParaRPr lang="en-GB"/>
          </a:p>
        </p:txBody>
      </p:sp>
    </p:spTree>
    <p:extLst>
      <p:ext uri="{BB962C8B-B14F-4D97-AF65-F5344CB8AC3E}">
        <p14:creationId xmlns:p14="http://schemas.microsoft.com/office/powerpoint/2010/main" val="267967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Look at the photograph with the class. We can’t see a lot of countryside in the photograph, but the area has an open feel with water and trees. There are no tall buildings. </a:t>
            </a:r>
          </a:p>
          <a:p>
            <a:endParaRPr lang="en-GB" dirty="0"/>
          </a:p>
        </p:txBody>
      </p:sp>
      <p:sp>
        <p:nvSpPr>
          <p:cNvPr id="4" name="Slide Number Placeholder 3"/>
          <p:cNvSpPr>
            <a:spLocks noGrp="1"/>
          </p:cNvSpPr>
          <p:nvPr>
            <p:ph type="sldNum" sz="quarter" idx="5"/>
          </p:nvPr>
        </p:nvSpPr>
        <p:spPr/>
        <p:txBody>
          <a:bodyPr/>
          <a:lstStyle/>
          <a:p>
            <a:fld id="{8972C407-E8BC-104A-BF03-233C2F773FA5}" type="slidenum">
              <a:rPr lang="en-GB" smtClean="0"/>
              <a:t>11</a:t>
            </a:fld>
            <a:endParaRPr lang="en-GB"/>
          </a:p>
        </p:txBody>
      </p:sp>
    </p:spTree>
    <p:extLst>
      <p:ext uri="{BB962C8B-B14F-4D97-AF65-F5344CB8AC3E}">
        <p14:creationId xmlns:p14="http://schemas.microsoft.com/office/powerpoint/2010/main" val="1058099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8C0FA6-177F-8241-A56A-B1A2A3961BEF}" type="datetimeFigureOut">
              <a:rPr lang="en-GB" smtClean="0"/>
              <a:t>20/01/2026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08E5F5-1AB1-0B4B-BE5C-DE4309F3DA9B}"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8C0FA6-177F-8241-A56A-B1A2A3961BEF}" type="datetimeFigureOut">
              <a:rPr lang="en-GB" smtClean="0"/>
              <a:t>20/01/2026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08E5F5-1AB1-0B4B-BE5C-DE4309F3DA9B}"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8C0FA6-177F-8241-A56A-B1A2A3961BEF}" type="datetimeFigureOut">
              <a:rPr lang="en-GB" smtClean="0"/>
              <a:t>20/01/2026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08E5F5-1AB1-0B4B-BE5C-DE4309F3DA9B}" type="slidenum">
              <a:rPr lang="en-GB" smtClean="0"/>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8C0FA6-177F-8241-A56A-B1A2A3961BEF}" type="datetimeFigureOut">
              <a:rPr lang="en-GB" smtClean="0"/>
              <a:t>20/01/2026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08E5F5-1AB1-0B4B-BE5C-DE4309F3DA9B}"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8C0FA6-177F-8241-A56A-B1A2A3961BEF}" type="datetimeFigureOut">
              <a:rPr lang="en-GB" smtClean="0"/>
              <a:t>20/01/2026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B08E5F5-1AB1-0B4B-BE5C-DE4309F3DA9B}"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8C0FA6-177F-8241-A56A-B1A2A3961BEF}" type="datetimeFigureOut">
              <a:rPr lang="en-GB" smtClean="0"/>
              <a:t>20/01/2026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08E5F5-1AB1-0B4B-BE5C-DE4309F3DA9B}"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8C0FA6-177F-8241-A56A-B1A2A3961BEF}" type="datetimeFigureOut">
              <a:rPr lang="en-GB" smtClean="0"/>
              <a:t>20/01/2026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B08E5F5-1AB1-0B4B-BE5C-DE4309F3DA9B}"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8C0FA6-177F-8241-A56A-B1A2A3961BEF}" type="datetimeFigureOut">
              <a:rPr lang="en-GB" smtClean="0"/>
              <a:t>20/01/2026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B08E5F5-1AB1-0B4B-BE5C-DE4309F3DA9B}"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8C0FA6-177F-8241-A56A-B1A2A3961BEF}" type="datetimeFigureOut">
              <a:rPr lang="en-GB" smtClean="0"/>
              <a:t>20/01/2026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B08E5F5-1AB1-0B4B-BE5C-DE4309F3DA9B}"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8C0FA6-177F-8241-A56A-B1A2A3961BEF}" type="datetimeFigureOut">
              <a:rPr lang="en-GB" smtClean="0"/>
              <a:t>20/01/2026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08E5F5-1AB1-0B4B-BE5C-DE4309F3DA9B}"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8C0FA6-177F-8241-A56A-B1A2A3961BEF}" type="datetimeFigureOut">
              <a:rPr lang="en-GB" smtClean="0"/>
              <a:t>20/01/2026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B08E5F5-1AB1-0B4B-BE5C-DE4309F3DA9B}"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8C0FA6-177F-8241-A56A-B1A2A3961BEF}" type="datetimeFigureOut">
              <a:rPr lang="en-GB" smtClean="0"/>
              <a:t>20/01/2026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8E5F5-1AB1-0B4B-BE5C-DE4309F3DA9B}" type="slidenum">
              <a:rPr lang="en-GB" smtClean="0"/>
              <a:t>‹#›</a:t>
            </a:fld>
            <a:endParaRPr lang="en-GB"/>
          </a:p>
        </p:txBody>
      </p:sp>
    </p:spTree>
    <p:extLst>
      <p:ext uri="{BB962C8B-B14F-4D97-AF65-F5344CB8AC3E}">
        <p14:creationId xmlns:p14="http://schemas.microsoft.com/office/powerpoint/2010/main" val="19856612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d3DKn-koq7g&amp;t=2s" TargetMode="External"/><Relationship Id="rId7"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8" Type="http://schemas.openxmlformats.org/officeDocument/2006/relationships/image" Target="../media/image25.tiff"/><Relationship Id="rId3" Type="http://schemas.openxmlformats.org/officeDocument/2006/relationships/image" Target="../media/image22.png"/><Relationship Id="rId7"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39.sv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6.sv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36.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9.sv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41.jpe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39.sv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11.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5.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6.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36.svg"/><Relationship Id="rId5" Type="http://schemas.openxmlformats.org/officeDocument/2006/relationships/diagramQuickStyle" Target="../diagrams/quickStyle1.xml"/><Relationship Id="rId10" Type="http://schemas.openxmlformats.org/officeDocument/2006/relationships/image" Target="../media/image35.png"/><Relationship Id="rId4" Type="http://schemas.openxmlformats.org/officeDocument/2006/relationships/diagramLayout" Target="../diagrams/layout1.xml"/><Relationship Id="rId9" Type="http://schemas.openxmlformats.org/officeDocument/2006/relationships/image" Target="../media/image39.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28.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p:cNvSpPr txBox="1"/>
          <p:nvPr/>
        </p:nvSpPr>
        <p:spPr>
          <a:xfrm>
            <a:off x="4657817" y="3569645"/>
            <a:ext cx="4399223" cy="1169551"/>
          </a:xfrm>
          <a:prstGeom prst="rect">
            <a:avLst/>
          </a:prstGeom>
          <a:noFill/>
        </p:spPr>
        <p:txBody>
          <a:bodyPr wrap="square" rtlCol="0">
            <a:spAutoFit/>
          </a:bodyPr>
          <a:lstStyle/>
          <a:p>
            <a:pPr algn="ctr">
              <a:spcAft>
                <a:spcPts val="600"/>
              </a:spcAft>
            </a:pPr>
            <a:r>
              <a:rPr lang="en-GB" sz="7000" dirty="0">
                <a:solidFill>
                  <a:schemeClr val="bg1"/>
                </a:solidFill>
                <a:latin typeface="Perpetua" charset="0"/>
                <a:ea typeface="Perpetua" charset="0"/>
                <a:cs typeface="Perpetua" charset="0"/>
              </a:rPr>
              <a:t>Settlements</a:t>
            </a:r>
          </a:p>
        </p:txBody>
      </p:sp>
      <p:pic>
        <p:nvPicPr>
          <p:cNvPr id="6" name="Picture 2">
            <a:extLst>
              <a:ext uri="{FF2B5EF4-FFF2-40B4-BE49-F238E27FC236}">
                <a16:creationId xmlns:a16="http://schemas.microsoft.com/office/drawing/2014/main" id="{C481CF28-87F3-6041-8B96-C3E62E56E62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37365"/>
            <a:ext cx="4571999" cy="6895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142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ite house">
            <a:extLst>
              <a:ext uri="{FF2B5EF4-FFF2-40B4-BE49-F238E27FC236}">
                <a16:creationId xmlns:a16="http://schemas.microsoft.com/office/drawing/2014/main" id="{181F434B-EBDA-454D-A5A7-B24CF0C7FAE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check we understand.</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10" name="Rectangle 9">
            <a:extLst>
              <a:ext uri="{FF2B5EF4-FFF2-40B4-BE49-F238E27FC236}">
                <a16:creationId xmlns:a16="http://schemas.microsoft.com/office/drawing/2014/main" id="{22193433-CA88-C74E-87F9-422C522DFEE0}"/>
              </a:ext>
            </a:extLst>
          </p:cNvPr>
          <p:cNvSpPr/>
          <p:nvPr/>
        </p:nvSpPr>
        <p:spPr>
          <a:xfrm>
            <a:off x="154379" y="155610"/>
            <a:ext cx="4288418" cy="817005"/>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This is a </a:t>
            </a:r>
            <a:r>
              <a:rPr lang="en-US" sz="3200" b="1" dirty="0">
                <a:solidFill>
                  <a:schemeClr val="tx1"/>
                </a:solidFill>
                <a:latin typeface="Perpetua" panose="02020502060401020303" pitchFamily="18" charset="77"/>
              </a:rPr>
              <a:t>rural</a:t>
            </a:r>
            <a:r>
              <a:rPr lang="en-US" sz="3200" dirty="0">
                <a:solidFill>
                  <a:schemeClr val="tx1"/>
                </a:solidFill>
                <a:latin typeface="Perpetua" panose="02020502060401020303" pitchFamily="18" charset="77"/>
              </a:rPr>
              <a:t> settlement.</a:t>
            </a:r>
          </a:p>
        </p:txBody>
      </p:sp>
      <p:pic>
        <p:nvPicPr>
          <p:cNvPr id="8" name="Graphic 7">
            <a:extLst>
              <a:ext uri="{FF2B5EF4-FFF2-40B4-BE49-F238E27FC236}">
                <a16:creationId xmlns:a16="http://schemas.microsoft.com/office/drawing/2014/main" id="{7C4B3E17-6C49-3E41-8613-A432CB544E37}"/>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0148" y="6025777"/>
            <a:ext cx="762000" cy="762000"/>
          </a:xfrm>
          <a:prstGeom prst="rect">
            <a:avLst/>
          </a:prstGeom>
        </p:spPr>
      </p:pic>
    </p:spTree>
    <p:extLst>
      <p:ext uri="{BB962C8B-B14F-4D97-AF65-F5344CB8AC3E}">
        <p14:creationId xmlns:p14="http://schemas.microsoft.com/office/powerpoint/2010/main" val="3786183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rown concrete building">
            <a:extLst>
              <a:ext uri="{FF2B5EF4-FFF2-40B4-BE49-F238E27FC236}">
                <a16:creationId xmlns:a16="http://schemas.microsoft.com/office/drawing/2014/main" id="{1D63D76D-1D24-B44C-9BE5-82EF1D70F28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0"/>
            <a:ext cx="9144000" cy="670238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check we understand.</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10" name="Rectangle 9">
            <a:extLst>
              <a:ext uri="{FF2B5EF4-FFF2-40B4-BE49-F238E27FC236}">
                <a16:creationId xmlns:a16="http://schemas.microsoft.com/office/drawing/2014/main" id="{22193433-CA88-C74E-87F9-422C522DFEE0}"/>
              </a:ext>
            </a:extLst>
          </p:cNvPr>
          <p:cNvSpPr/>
          <p:nvPr/>
        </p:nvSpPr>
        <p:spPr>
          <a:xfrm>
            <a:off x="154379" y="155610"/>
            <a:ext cx="4288418" cy="817005"/>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This is a </a:t>
            </a:r>
            <a:r>
              <a:rPr lang="en-US" sz="3200" b="1" dirty="0">
                <a:solidFill>
                  <a:schemeClr val="tx1"/>
                </a:solidFill>
                <a:latin typeface="Perpetua" panose="02020502060401020303" pitchFamily="18" charset="77"/>
              </a:rPr>
              <a:t>rural</a:t>
            </a:r>
            <a:r>
              <a:rPr lang="en-US" sz="3200" dirty="0">
                <a:solidFill>
                  <a:schemeClr val="tx1"/>
                </a:solidFill>
                <a:latin typeface="Perpetua" panose="02020502060401020303" pitchFamily="18" charset="77"/>
              </a:rPr>
              <a:t> settlement.</a:t>
            </a:r>
          </a:p>
        </p:txBody>
      </p:sp>
      <p:pic>
        <p:nvPicPr>
          <p:cNvPr id="8" name="Graphic 7">
            <a:extLst>
              <a:ext uri="{FF2B5EF4-FFF2-40B4-BE49-F238E27FC236}">
                <a16:creationId xmlns:a16="http://schemas.microsoft.com/office/drawing/2014/main" id="{55183BB8-CF2C-824E-A528-AC0D378D2B4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0148" y="6025777"/>
            <a:ext cx="762000" cy="762000"/>
          </a:xfrm>
          <a:prstGeom prst="rect">
            <a:avLst/>
          </a:prstGeom>
        </p:spPr>
      </p:pic>
    </p:spTree>
    <p:extLst>
      <p:ext uri="{BB962C8B-B14F-4D97-AF65-F5344CB8AC3E}">
        <p14:creationId xmlns:p14="http://schemas.microsoft.com/office/powerpoint/2010/main" val="674399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48000"/>
          </a:schemeClr>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854F6A38-114E-1140-A880-914603B6B8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0922" y="897477"/>
            <a:ext cx="8202178" cy="4903614"/>
          </a:xfrm>
          <a:prstGeom prst="rect">
            <a:avLst/>
          </a:prstGeom>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watch this clip and look carefully.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2" name="TextBox 1">
            <a:extLst>
              <a:ext uri="{FF2B5EF4-FFF2-40B4-BE49-F238E27FC236}">
                <a16:creationId xmlns:a16="http://schemas.microsoft.com/office/drawing/2014/main" id="{0D516178-5DA9-4B43-94F7-308F2B49255A}"/>
              </a:ext>
            </a:extLst>
          </p:cNvPr>
          <p:cNvSpPr txBox="1"/>
          <p:nvPr/>
        </p:nvSpPr>
        <p:spPr>
          <a:xfrm>
            <a:off x="8918369" y="-2042556"/>
            <a:ext cx="184731" cy="369332"/>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40C529BC-75D9-DC4B-93CB-92A42EF62497}"/>
              </a:ext>
            </a:extLst>
          </p:cNvPr>
          <p:cNvSpPr/>
          <p:nvPr/>
        </p:nvSpPr>
        <p:spPr>
          <a:xfrm>
            <a:off x="146898" y="117815"/>
            <a:ext cx="2145136" cy="47013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Imagine that two people live in every house in this village.</a:t>
            </a:r>
          </a:p>
          <a:p>
            <a:pPr algn="ctr"/>
            <a:endParaRPr lang="en-US" dirty="0"/>
          </a:p>
          <a:p>
            <a:pPr algn="ctr"/>
            <a:r>
              <a:rPr lang="en-US" dirty="0"/>
              <a:t>So, try to count in twos in your head (not out loud), as we watch this clip of the village of Bisley. </a:t>
            </a:r>
          </a:p>
          <a:p>
            <a:pPr algn="ctr"/>
            <a:endParaRPr lang="en-US" dirty="0"/>
          </a:p>
          <a:p>
            <a:pPr algn="ctr"/>
            <a:r>
              <a:rPr lang="en-US" dirty="0"/>
              <a:t>How many people </a:t>
            </a:r>
            <a:r>
              <a:rPr lang="en-US" i="1" dirty="0"/>
              <a:t>might live </a:t>
            </a:r>
            <a:r>
              <a:rPr lang="en-US" dirty="0"/>
              <a:t>in the village of Bisley?</a:t>
            </a:r>
          </a:p>
        </p:txBody>
      </p:sp>
      <p:sp>
        <p:nvSpPr>
          <p:cNvPr id="21" name="Rectangle 20">
            <a:extLst>
              <a:ext uri="{FF2B5EF4-FFF2-40B4-BE49-F238E27FC236}">
                <a16:creationId xmlns:a16="http://schemas.microsoft.com/office/drawing/2014/main" id="{AC19721E-409A-F447-8871-FD0FAA44AA5A}"/>
              </a:ext>
            </a:extLst>
          </p:cNvPr>
          <p:cNvSpPr/>
          <p:nvPr/>
        </p:nvSpPr>
        <p:spPr>
          <a:xfrm>
            <a:off x="4531100" y="5277871"/>
            <a:ext cx="4572000" cy="523220"/>
          </a:xfrm>
          <a:prstGeom prst="rect">
            <a:avLst/>
          </a:prstGeom>
        </p:spPr>
        <p:txBody>
          <a:bodyPr>
            <a:spAutoFit/>
          </a:bodyPr>
          <a:lstStyle/>
          <a:p>
            <a:pPr algn="r"/>
            <a:r>
              <a:rPr lang="en-US" sz="1000" dirty="0">
                <a:hlinkClick r:id="rId3"/>
              </a:rPr>
              <a:t>https://www.youtube.com/watch?v=d3DKn-koq7g&amp;t=2s</a:t>
            </a:r>
            <a:endParaRPr lang="en-US" sz="1000" dirty="0"/>
          </a:p>
          <a:p>
            <a:endParaRPr lang="en-US" dirty="0"/>
          </a:p>
        </p:txBody>
      </p:sp>
      <p:pic>
        <p:nvPicPr>
          <p:cNvPr id="11" name="Graphic 10">
            <a:extLst>
              <a:ext uri="{FF2B5EF4-FFF2-40B4-BE49-F238E27FC236}">
                <a16:creationId xmlns:a16="http://schemas.microsoft.com/office/drawing/2014/main" id="{26CB26AD-A26F-4247-9AB8-4C4DCC6257C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50148" y="6027822"/>
            <a:ext cx="762000" cy="762000"/>
          </a:xfrm>
          <a:prstGeom prst="rect">
            <a:avLst/>
          </a:prstGeom>
        </p:spPr>
      </p:pic>
      <p:pic>
        <p:nvPicPr>
          <p:cNvPr id="12" name="Graphic 11">
            <a:extLst>
              <a:ext uri="{FF2B5EF4-FFF2-40B4-BE49-F238E27FC236}">
                <a16:creationId xmlns:a16="http://schemas.microsoft.com/office/drawing/2014/main" id="{B8FD3B33-D8D5-8C40-9354-1C0E0A24C784}"/>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476020" y="6027822"/>
            <a:ext cx="762000" cy="762000"/>
          </a:xfrm>
          <a:prstGeom prst="rect">
            <a:avLst/>
          </a:prstGeom>
        </p:spPr>
      </p:pic>
    </p:spTree>
    <p:extLst>
      <p:ext uri="{BB962C8B-B14F-4D97-AF65-F5344CB8AC3E}">
        <p14:creationId xmlns:p14="http://schemas.microsoft.com/office/powerpoint/2010/main" val="4131627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FB92C5-F030-EF49-9166-23FD893BF0C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03101" cy="5856089"/>
          </a:xfrm>
          <a:prstGeom prst="rect">
            <a:avLst/>
          </a:prstGeom>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learn and use a new word.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2" name="TextBox 1">
            <a:extLst>
              <a:ext uri="{FF2B5EF4-FFF2-40B4-BE49-F238E27FC236}">
                <a16:creationId xmlns:a16="http://schemas.microsoft.com/office/drawing/2014/main" id="{0D516178-5DA9-4B43-94F7-308F2B49255A}"/>
              </a:ext>
            </a:extLst>
          </p:cNvPr>
          <p:cNvSpPr txBox="1"/>
          <p:nvPr/>
        </p:nvSpPr>
        <p:spPr>
          <a:xfrm>
            <a:off x="8918369" y="-2042556"/>
            <a:ext cx="184731" cy="369332"/>
          </a:xfrm>
          <a:prstGeom prst="rect">
            <a:avLst/>
          </a:prstGeom>
          <a:noFill/>
        </p:spPr>
        <p:txBody>
          <a:bodyPr wrap="none" rtlCol="0">
            <a:spAutoFit/>
          </a:bodyPr>
          <a:lstStyle/>
          <a:p>
            <a:endParaRPr lang="en-US" dirty="0"/>
          </a:p>
        </p:txBody>
      </p:sp>
      <p:sp>
        <p:nvSpPr>
          <p:cNvPr id="18" name="Rectangle 17">
            <a:extLst>
              <a:ext uri="{FF2B5EF4-FFF2-40B4-BE49-F238E27FC236}">
                <a16:creationId xmlns:a16="http://schemas.microsoft.com/office/drawing/2014/main" id="{8B873FE0-2919-A743-9F02-9BAD5968D89D}"/>
              </a:ext>
            </a:extLst>
          </p:cNvPr>
          <p:cNvSpPr/>
          <p:nvPr/>
        </p:nvSpPr>
        <p:spPr>
          <a:xfrm>
            <a:off x="4430332" y="11111"/>
            <a:ext cx="4725539" cy="5844978"/>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Perpetua" panose="02020502060401020303" pitchFamily="18" charset="77"/>
                <a:ea typeface="Baskerville" panose="02020502070401020303" pitchFamily="18" charset="0"/>
                <a:cs typeface="Perpetua" charset="0"/>
              </a:rPr>
              <a:t>Around 2,100 people live in the village of Bisley!</a:t>
            </a:r>
          </a:p>
          <a:p>
            <a:endParaRPr lang="en-GB" sz="3200" dirty="0">
              <a:solidFill>
                <a:schemeClr val="tx1"/>
              </a:solidFill>
              <a:latin typeface="Perpetua" panose="02020502060401020303" pitchFamily="18" charset="77"/>
              <a:ea typeface="Baskerville" panose="02020502070401020303" pitchFamily="18" charset="0"/>
              <a:cs typeface="Perpetua" charset="0"/>
            </a:endParaRPr>
          </a:p>
          <a:p>
            <a:r>
              <a:rPr lang="en-GB" sz="3200" dirty="0">
                <a:solidFill>
                  <a:schemeClr val="tx1"/>
                </a:solidFill>
                <a:latin typeface="Perpetua" panose="02020502060401020303" pitchFamily="18" charset="77"/>
                <a:ea typeface="Baskerville" panose="02020502070401020303" pitchFamily="18" charset="0"/>
              </a:rPr>
              <a:t>We call people who live in a settlement the </a:t>
            </a:r>
            <a:r>
              <a:rPr lang="en-GB" sz="3200" b="1" dirty="0">
                <a:solidFill>
                  <a:schemeClr val="tx1"/>
                </a:solidFill>
                <a:latin typeface="Perpetua" panose="02020502060401020303" pitchFamily="18" charset="77"/>
                <a:ea typeface="Baskerville" panose="02020502070401020303" pitchFamily="18" charset="0"/>
              </a:rPr>
              <a:t>inhabitants.</a:t>
            </a:r>
          </a:p>
          <a:p>
            <a:endParaRPr lang="en-GB" sz="3200" b="1" dirty="0">
              <a:solidFill>
                <a:schemeClr val="tx1"/>
              </a:solidFill>
              <a:latin typeface="Perpetua" panose="02020502060401020303" pitchFamily="18" charset="77"/>
              <a:ea typeface="Baskerville" panose="02020502070401020303" pitchFamily="18" charset="0"/>
            </a:endParaRPr>
          </a:p>
          <a:p>
            <a:r>
              <a:rPr lang="en-GB" sz="3200" dirty="0">
                <a:solidFill>
                  <a:schemeClr val="tx1"/>
                </a:solidFill>
                <a:latin typeface="Perpetua" panose="02020502060401020303" pitchFamily="18" charset="77"/>
                <a:ea typeface="Baskerville" panose="02020502070401020303" pitchFamily="18" charset="0"/>
              </a:rPr>
              <a:t>How many </a:t>
            </a:r>
            <a:r>
              <a:rPr lang="en-GB" sz="3200" b="1" dirty="0">
                <a:solidFill>
                  <a:schemeClr val="tx1"/>
                </a:solidFill>
                <a:latin typeface="Perpetua" panose="02020502060401020303" pitchFamily="18" charset="77"/>
                <a:ea typeface="Baskerville" panose="02020502070401020303" pitchFamily="18" charset="0"/>
              </a:rPr>
              <a:t>inhabitants</a:t>
            </a:r>
            <a:r>
              <a:rPr lang="en-GB" sz="3200" dirty="0">
                <a:solidFill>
                  <a:schemeClr val="tx1"/>
                </a:solidFill>
                <a:latin typeface="Perpetua" panose="02020502060401020303" pitchFamily="18" charset="77"/>
                <a:ea typeface="Baskerville" panose="02020502070401020303" pitchFamily="18" charset="0"/>
              </a:rPr>
              <a:t> are there in the </a:t>
            </a:r>
            <a:r>
              <a:rPr lang="en-GB" sz="3200" b="1" dirty="0">
                <a:solidFill>
                  <a:schemeClr val="tx1"/>
                </a:solidFill>
                <a:latin typeface="Perpetua" panose="02020502060401020303" pitchFamily="18" charset="77"/>
                <a:ea typeface="Baskerville" panose="02020502070401020303" pitchFamily="18" charset="0"/>
              </a:rPr>
              <a:t>village</a:t>
            </a:r>
            <a:r>
              <a:rPr lang="en-GB" sz="3200" dirty="0">
                <a:solidFill>
                  <a:schemeClr val="tx1"/>
                </a:solidFill>
                <a:latin typeface="Perpetua" panose="02020502060401020303" pitchFamily="18" charset="77"/>
                <a:ea typeface="Baskerville" panose="02020502070401020303" pitchFamily="18" charset="0"/>
              </a:rPr>
              <a:t> of Bisley?</a:t>
            </a:r>
            <a:endParaRPr lang="en-US" sz="3200" dirty="0">
              <a:solidFill>
                <a:schemeClr val="tx1"/>
              </a:solidFill>
              <a:latin typeface="Perpetua" panose="02020502060401020303" pitchFamily="18" charset="77"/>
            </a:endParaRPr>
          </a:p>
        </p:txBody>
      </p:sp>
      <p:pic>
        <p:nvPicPr>
          <p:cNvPr id="9" name="Graphic 8">
            <a:extLst>
              <a:ext uri="{FF2B5EF4-FFF2-40B4-BE49-F238E27FC236}">
                <a16:creationId xmlns:a16="http://schemas.microsoft.com/office/drawing/2014/main" id="{CEB52D28-8FDD-3146-85ED-64DC4C0B103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0148" y="6027822"/>
            <a:ext cx="762000" cy="762000"/>
          </a:xfrm>
          <a:prstGeom prst="rect">
            <a:avLst/>
          </a:prstGeom>
        </p:spPr>
      </p:pic>
    </p:spTree>
    <p:extLst>
      <p:ext uri="{BB962C8B-B14F-4D97-AF65-F5344CB8AC3E}">
        <p14:creationId xmlns:p14="http://schemas.microsoft.com/office/powerpoint/2010/main" val="100048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animEffect transition="in" filter="fade">
                                      <p:cBhvr>
                                        <p:cTn id="7" dur="500"/>
                                        <p:tgtEl>
                                          <p:spTgt spid="1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4" end="4"/>
                                            </p:txEl>
                                          </p:spTgt>
                                        </p:tgtEl>
                                        <p:attrNameLst>
                                          <p:attrName>style.visibility</p:attrName>
                                        </p:attrNameLst>
                                      </p:cBhvr>
                                      <p:to>
                                        <p:strVal val="visible"/>
                                      </p:to>
                                    </p:set>
                                    <p:animEffect transition="in" filter="fade">
                                      <p:cBhvr>
                                        <p:cTn id="12"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learn and use a new word.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2" name="TextBox 1">
            <a:extLst>
              <a:ext uri="{FF2B5EF4-FFF2-40B4-BE49-F238E27FC236}">
                <a16:creationId xmlns:a16="http://schemas.microsoft.com/office/drawing/2014/main" id="{0D516178-5DA9-4B43-94F7-308F2B49255A}"/>
              </a:ext>
            </a:extLst>
          </p:cNvPr>
          <p:cNvSpPr txBox="1"/>
          <p:nvPr/>
        </p:nvSpPr>
        <p:spPr>
          <a:xfrm>
            <a:off x="8918369" y="-2042556"/>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85C1E152-DCDF-7940-8E4A-DDA8D7B861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135"/>
            <a:ext cx="5174621" cy="5849953"/>
          </a:xfrm>
          <a:prstGeom prst="rect">
            <a:avLst/>
          </a:prstGeom>
        </p:spPr>
      </p:pic>
      <p:pic>
        <p:nvPicPr>
          <p:cNvPr id="5122" name="Picture 2" descr="Bisley is located in Gloucestershire">
            <a:extLst>
              <a:ext uri="{FF2B5EF4-FFF2-40B4-BE49-F238E27FC236}">
                <a16:creationId xmlns:a16="http://schemas.microsoft.com/office/drawing/2014/main" id="{51176DAA-E3AB-8843-AC0F-8FF847D7CC3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353006" y="48045"/>
            <a:ext cx="4790994" cy="58271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9FB92C5-F030-EF49-9166-23FD893BF0C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12524" y="3771463"/>
            <a:ext cx="3240482" cy="2084625"/>
          </a:xfrm>
          <a:prstGeom prst="rect">
            <a:avLst/>
          </a:prstGeom>
        </p:spPr>
      </p:pic>
      <p:sp>
        <p:nvSpPr>
          <p:cNvPr id="18" name="Rectangle 17">
            <a:extLst>
              <a:ext uri="{FF2B5EF4-FFF2-40B4-BE49-F238E27FC236}">
                <a16:creationId xmlns:a16="http://schemas.microsoft.com/office/drawing/2014/main" id="{8B873FE0-2919-A743-9F02-9BAD5968D89D}"/>
              </a:ext>
            </a:extLst>
          </p:cNvPr>
          <p:cNvSpPr/>
          <p:nvPr/>
        </p:nvSpPr>
        <p:spPr>
          <a:xfrm>
            <a:off x="192070" y="285192"/>
            <a:ext cx="7296125" cy="1028939"/>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Perpetua" panose="02020502060401020303" pitchFamily="18" charset="77"/>
                <a:ea typeface="Baskerville" panose="02020502070401020303" pitchFamily="18" charset="0"/>
                <a:cs typeface="Perpetua" charset="0"/>
              </a:rPr>
              <a:t>Where is the </a:t>
            </a:r>
            <a:r>
              <a:rPr lang="en-GB" sz="3200" b="1" dirty="0">
                <a:solidFill>
                  <a:schemeClr val="tx1"/>
                </a:solidFill>
                <a:latin typeface="Perpetua" panose="02020502060401020303" pitchFamily="18" charset="77"/>
                <a:ea typeface="Baskerville" panose="02020502070401020303" pitchFamily="18" charset="0"/>
                <a:cs typeface="Perpetua" charset="0"/>
              </a:rPr>
              <a:t>village</a:t>
            </a:r>
            <a:r>
              <a:rPr lang="en-GB" sz="3200" dirty="0">
                <a:solidFill>
                  <a:schemeClr val="tx1"/>
                </a:solidFill>
                <a:latin typeface="Perpetua" panose="02020502060401020303" pitchFamily="18" charset="77"/>
                <a:ea typeface="Baskerville" panose="02020502070401020303" pitchFamily="18" charset="0"/>
                <a:cs typeface="Perpetua" charset="0"/>
              </a:rPr>
              <a:t> of Bisley? </a:t>
            </a:r>
          </a:p>
          <a:p>
            <a:r>
              <a:rPr lang="en-GB" sz="3200" dirty="0">
                <a:solidFill>
                  <a:schemeClr val="tx1"/>
                </a:solidFill>
                <a:latin typeface="Perpetua" panose="02020502060401020303" pitchFamily="18" charset="77"/>
                <a:ea typeface="Baskerville" panose="02020502070401020303" pitchFamily="18" charset="0"/>
                <a:cs typeface="Perpetua" charset="0"/>
              </a:rPr>
              <a:t>Where are you? Do you live in a </a:t>
            </a:r>
            <a:r>
              <a:rPr lang="en-GB" sz="3200" b="1" dirty="0">
                <a:solidFill>
                  <a:schemeClr val="tx1"/>
                </a:solidFill>
                <a:latin typeface="Perpetua" panose="02020502060401020303" pitchFamily="18" charset="77"/>
                <a:ea typeface="Baskerville" panose="02020502070401020303" pitchFamily="18" charset="0"/>
                <a:cs typeface="Perpetua" charset="0"/>
              </a:rPr>
              <a:t>village</a:t>
            </a:r>
            <a:r>
              <a:rPr lang="en-GB" sz="3200" dirty="0">
                <a:solidFill>
                  <a:schemeClr val="tx1"/>
                </a:solidFill>
                <a:latin typeface="Perpetua" panose="02020502060401020303" pitchFamily="18" charset="77"/>
                <a:ea typeface="Baskerville" panose="02020502070401020303" pitchFamily="18" charset="0"/>
                <a:cs typeface="Perpetua" charset="0"/>
              </a:rPr>
              <a:t>?</a:t>
            </a:r>
            <a:endParaRPr lang="en-US" sz="3200" dirty="0">
              <a:solidFill>
                <a:schemeClr val="tx1"/>
              </a:solidFill>
              <a:latin typeface="Perpetua" panose="02020502060401020303" pitchFamily="18" charset="77"/>
            </a:endParaRPr>
          </a:p>
        </p:txBody>
      </p:sp>
      <p:pic>
        <p:nvPicPr>
          <p:cNvPr id="12" name="Graphic 11">
            <a:extLst>
              <a:ext uri="{FF2B5EF4-FFF2-40B4-BE49-F238E27FC236}">
                <a16:creationId xmlns:a16="http://schemas.microsoft.com/office/drawing/2014/main" id="{3FA93384-4811-D249-AF6E-D4F20AA69DF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250148" y="6027822"/>
            <a:ext cx="762000" cy="762000"/>
          </a:xfrm>
          <a:prstGeom prst="rect">
            <a:avLst/>
          </a:prstGeom>
        </p:spPr>
      </p:pic>
      <p:pic>
        <p:nvPicPr>
          <p:cNvPr id="4" name="Picture 3" descr="A picture containing outdoor object, windmill&#10;&#10;Description automatically generated">
            <a:extLst>
              <a:ext uri="{FF2B5EF4-FFF2-40B4-BE49-F238E27FC236}">
                <a16:creationId xmlns:a16="http://schemas.microsoft.com/office/drawing/2014/main" id="{21851C8F-DDF6-C3B3-EC57-D4F7905B192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83989" y="364057"/>
            <a:ext cx="1275715" cy="1275715"/>
          </a:xfrm>
          <a:prstGeom prst="rect">
            <a:avLst/>
          </a:prstGeom>
          <a:effectLst>
            <a:outerShdw blurRad="50800" dist="38100" dir="18900000" sx="102000" sy="102000" algn="bl" rotWithShape="0">
              <a:prstClr val="black">
                <a:alpha val="50000"/>
              </a:prstClr>
            </a:outerShdw>
          </a:effectLst>
        </p:spPr>
      </p:pic>
    </p:spTree>
    <p:extLst>
      <p:ext uri="{BB962C8B-B14F-4D97-AF65-F5344CB8AC3E}">
        <p14:creationId xmlns:p14="http://schemas.microsoft.com/office/powerpoint/2010/main" val="2255265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9CA64C1-A3A7-DA41-A377-FC3CEBB929A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3900" y="0"/>
            <a:ext cx="9257900" cy="6702389"/>
          </a:xfrm>
          <a:prstGeom prst="rect">
            <a:avLst/>
          </a:prstGeom>
          <a:noFill/>
          <a:effectLst>
            <a:softEdge rad="279400"/>
          </a:effectLst>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1B0F518D-2D49-304D-8645-C8953C21293B}"/>
              </a:ext>
            </a:extLst>
          </p:cNvPr>
          <p:cNvPicPr>
            <a:picLocks noChangeAspect="1" noChangeArrowheads="1"/>
          </p:cNvPicPr>
          <p:nvPr/>
        </p:nvPicPr>
        <p:blipFill rotWithShape="1">
          <a:blip r:embed="rId3" cstate="email">
            <a:alphaModFix amt="67000"/>
            <a:extLst>
              <a:ext uri="{28A0092B-C50C-407E-A947-70E740481C1C}">
                <a14:useLocalDpi xmlns:a14="http://schemas.microsoft.com/office/drawing/2010/main"/>
              </a:ext>
            </a:extLst>
          </a:blip>
          <a:srcRect/>
          <a:stretch/>
        </p:blipFill>
        <p:spPr bwMode="auto">
          <a:xfrm>
            <a:off x="156065" y="3736213"/>
            <a:ext cx="3736313" cy="20726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5C729B2-A5B7-A646-BFAA-9E2297532C57}"/>
              </a:ext>
            </a:extLst>
          </p:cNvPr>
          <p:cNvSpPr/>
          <p:nvPr/>
        </p:nvSpPr>
        <p:spPr>
          <a:xfrm>
            <a:off x="0" y="1"/>
            <a:ext cx="9017224" cy="1705231"/>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dirty="0">
                <a:solidFill>
                  <a:schemeClr val="tx1"/>
                </a:solidFill>
                <a:latin typeface="Perpetua" panose="02020502060401020303" pitchFamily="18" charset="77"/>
              </a:rPr>
              <a:t>A</a:t>
            </a:r>
            <a:r>
              <a:rPr lang="en-US" sz="2600" b="1" dirty="0">
                <a:solidFill>
                  <a:schemeClr val="tx1"/>
                </a:solidFill>
                <a:latin typeface="Perpetua" panose="02020502060401020303" pitchFamily="18" charset="77"/>
              </a:rPr>
              <a:t> village </a:t>
            </a:r>
            <a:r>
              <a:rPr lang="en-US" sz="2600" dirty="0">
                <a:solidFill>
                  <a:schemeClr val="tx1"/>
                </a:solidFill>
                <a:latin typeface="Perpetua" panose="02020502060401020303" pitchFamily="18" charset="77"/>
              </a:rPr>
              <a:t>is the most common type of human settlement.</a:t>
            </a:r>
          </a:p>
          <a:p>
            <a:r>
              <a:rPr lang="en-US" sz="2600" dirty="0">
                <a:solidFill>
                  <a:schemeClr val="tx1"/>
                </a:solidFill>
                <a:latin typeface="Perpetua" panose="02020502060401020303" pitchFamily="18" charset="77"/>
              </a:rPr>
              <a:t>Villages are in the countryside. They are </a:t>
            </a:r>
            <a:r>
              <a:rPr lang="en-US" sz="2600" b="1" dirty="0">
                <a:solidFill>
                  <a:schemeClr val="tx1"/>
                </a:solidFill>
                <a:latin typeface="Perpetua" panose="02020502060401020303" pitchFamily="18" charset="77"/>
              </a:rPr>
              <a:t>rural</a:t>
            </a:r>
            <a:r>
              <a:rPr lang="en-US" sz="2600" dirty="0">
                <a:solidFill>
                  <a:schemeClr val="tx1"/>
                </a:solidFill>
                <a:latin typeface="Perpetua" panose="02020502060401020303" pitchFamily="18" charset="77"/>
              </a:rPr>
              <a:t> settlements.</a:t>
            </a:r>
          </a:p>
          <a:p>
            <a:r>
              <a:rPr lang="en-US" sz="2600" dirty="0">
                <a:solidFill>
                  <a:schemeClr val="tx1"/>
                </a:solidFill>
                <a:latin typeface="Perpetua" panose="02020502060401020303" pitchFamily="18" charset="77"/>
              </a:rPr>
              <a:t>Every country in the world has people who live in </a:t>
            </a:r>
            <a:r>
              <a:rPr lang="en-US" sz="2600" b="1" dirty="0">
                <a:solidFill>
                  <a:schemeClr val="tx1"/>
                </a:solidFill>
                <a:latin typeface="Perpetua" panose="02020502060401020303" pitchFamily="18" charset="77"/>
              </a:rPr>
              <a:t>villages</a:t>
            </a:r>
            <a:r>
              <a:rPr lang="en-US" sz="2600" dirty="0">
                <a:solidFill>
                  <a:schemeClr val="tx1"/>
                </a:solidFill>
                <a:latin typeface="Perpetua" panose="02020502060401020303" pitchFamily="18" charset="77"/>
              </a:rPr>
              <a:t>.</a:t>
            </a:r>
          </a:p>
        </p:txBody>
      </p:sp>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use our new word.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pic>
        <p:nvPicPr>
          <p:cNvPr id="9" name="Graphic 8">
            <a:extLst>
              <a:ext uri="{FF2B5EF4-FFF2-40B4-BE49-F238E27FC236}">
                <a16:creationId xmlns:a16="http://schemas.microsoft.com/office/drawing/2014/main" id="{1A8D1210-528F-F74A-ADB0-2C9E5BFFAD7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0148" y="6027822"/>
            <a:ext cx="762000" cy="762000"/>
          </a:xfrm>
          <a:prstGeom prst="rect">
            <a:avLst/>
          </a:prstGeom>
        </p:spPr>
      </p:pic>
    </p:spTree>
    <p:extLst>
      <p:ext uri="{BB962C8B-B14F-4D97-AF65-F5344CB8AC3E}">
        <p14:creationId xmlns:p14="http://schemas.microsoft.com/office/powerpoint/2010/main" val="4230437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BDC91230-87C2-6D42-80B4-9C0E29D2D10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D1B5AFE-7E65-6F41-9A51-7A474F135599}"/>
              </a:ext>
            </a:extLst>
          </p:cNvPr>
          <p:cNvSpPr txBox="1"/>
          <p:nvPr/>
        </p:nvSpPr>
        <p:spPr>
          <a:xfrm>
            <a:off x="278320" y="1161288"/>
            <a:ext cx="3232976" cy="1124712"/>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2600" dirty="0">
                <a:latin typeface="Perpetua" panose="02020502060401020303" pitchFamily="18" charset="77"/>
                <a:ea typeface="+mj-ea"/>
                <a:cs typeface="+mj-cs"/>
              </a:rPr>
              <a:t>Let’s read Page 8 in our </a:t>
            </a:r>
            <a:r>
              <a:rPr lang="en-US" sz="2600" i="1" dirty="0">
                <a:latin typeface="Perpetua" panose="02020502060401020303" pitchFamily="18" charset="77"/>
                <a:ea typeface="+mj-ea"/>
                <a:cs typeface="+mj-cs"/>
              </a:rPr>
              <a:t>Settlements</a:t>
            </a:r>
            <a:r>
              <a:rPr lang="en-US" sz="2600" dirty="0">
                <a:latin typeface="Perpetua" panose="02020502060401020303" pitchFamily="18" charset="77"/>
                <a:ea typeface="+mj-ea"/>
                <a:cs typeface="+mj-cs"/>
              </a:rPr>
              <a:t> booklet.</a:t>
            </a:r>
          </a:p>
        </p:txBody>
      </p:sp>
      <p:sp>
        <p:nvSpPr>
          <p:cNvPr id="32" name="Rectangle 3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3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5828901" y="248939"/>
            <a:ext cx="2145135" cy="1138773"/>
          </a:xfrm>
          <a:prstGeom prst="rect">
            <a:avLst/>
          </a:prstGeom>
        </p:spPr>
        <p:txBody>
          <a:bodyPr wrap="square">
            <a:spAutoFit/>
          </a:bodyPr>
          <a:lstStyle/>
          <a:p>
            <a:pPr>
              <a:spcAft>
                <a:spcPts val="600"/>
              </a:spcAft>
            </a:pPr>
            <a:endParaRPr lang="en-GB" sz="2200" b="1">
              <a:solidFill>
                <a:schemeClr val="bg1"/>
              </a:solidFill>
              <a:latin typeface="Perpetua" charset="0"/>
              <a:ea typeface="Perpetua" charset="0"/>
              <a:cs typeface="Perpetua" charset="0"/>
            </a:endParaRPr>
          </a:p>
          <a:p>
            <a:pPr>
              <a:spcAft>
                <a:spcPts val="600"/>
              </a:spcAft>
            </a:pPr>
            <a:endParaRPr lang="en-GB" sz="2000" b="1">
              <a:solidFill>
                <a:schemeClr val="bg1"/>
              </a:solidFill>
              <a:latin typeface="Perpetua" charset="0"/>
              <a:ea typeface="Perpetua" charset="0"/>
              <a:cs typeface="Perpetua" charset="0"/>
            </a:endParaRPr>
          </a:p>
          <a:p>
            <a:pPr>
              <a:spcAft>
                <a:spcPts val="600"/>
              </a:spcAft>
            </a:pPr>
            <a:endParaRPr lang="en-GB" sz="1600">
              <a:latin typeface="Perpetua" charset="0"/>
              <a:ea typeface="Perpetua" charset="0"/>
              <a:cs typeface="Perpetua" charset="0"/>
            </a:endParaRPr>
          </a:p>
        </p:txBody>
      </p:sp>
      <p:sp>
        <p:nvSpPr>
          <p:cNvPr id="12" name="Rectangle 11">
            <a:extLst>
              <a:ext uri="{FF2B5EF4-FFF2-40B4-BE49-F238E27FC236}">
                <a16:creationId xmlns:a16="http://schemas.microsoft.com/office/drawing/2014/main" id="{6CB6AB62-3976-EA48-9DE6-F13C5E00D5B6}"/>
              </a:ext>
            </a:extLst>
          </p:cNvPr>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use our new word. </a:t>
            </a:r>
          </a:p>
        </p:txBody>
      </p:sp>
      <p:pic>
        <p:nvPicPr>
          <p:cNvPr id="8" name="Graphic 7">
            <a:extLst>
              <a:ext uri="{FF2B5EF4-FFF2-40B4-BE49-F238E27FC236}">
                <a16:creationId xmlns:a16="http://schemas.microsoft.com/office/drawing/2014/main" id="{1877A764-02E6-AE44-AD9B-274A1306A0A5}"/>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185836" y="5940692"/>
            <a:ext cx="762000" cy="762000"/>
          </a:xfrm>
          <a:prstGeom prst="rect">
            <a:avLst/>
          </a:prstGeom>
        </p:spPr>
      </p:pic>
    </p:spTree>
    <p:extLst>
      <p:ext uri="{BB962C8B-B14F-4D97-AF65-F5344CB8AC3E}">
        <p14:creationId xmlns:p14="http://schemas.microsoft.com/office/powerpoint/2010/main" val="1216945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9CA64C1-A3A7-DA41-A377-FC3CEBB929A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3900" y="0"/>
            <a:ext cx="9257900" cy="6702389"/>
          </a:xfrm>
          <a:prstGeom prst="rect">
            <a:avLst/>
          </a:prstGeom>
          <a:noFill/>
          <a:effectLst>
            <a:softEdge rad="279400"/>
          </a:effectLst>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25743AAA-3E13-A844-9B0F-A0764781E8E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3929946" cy="59041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5C729B2-A5B7-A646-BFAA-9E2297532C57}"/>
              </a:ext>
            </a:extLst>
          </p:cNvPr>
          <p:cNvSpPr/>
          <p:nvPr/>
        </p:nvSpPr>
        <p:spPr>
          <a:xfrm>
            <a:off x="2755556" y="1"/>
            <a:ext cx="6261667" cy="1532237"/>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dirty="0">
                <a:solidFill>
                  <a:schemeClr val="tx1"/>
                </a:solidFill>
                <a:latin typeface="Perpetua" panose="02020502060401020303" pitchFamily="18" charset="77"/>
              </a:rPr>
              <a:t>In the UK, almost every village has a </a:t>
            </a:r>
            <a:r>
              <a:rPr lang="en-US" sz="2800" b="1" dirty="0">
                <a:solidFill>
                  <a:schemeClr val="tx1"/>
                </a:solidFill>
                <a:latin typeface="Perpetua" panose="02020502060401020303" pitchFamily="18" charset="77"/>
              </a:rPr>
              <a:t>church</a:t>
            </a:r>
            <a:r>
              <a:rPr lang="en-US" sz="2800" dirty="0">
                <a:solidFill>
                  <a:schemeClr val="tx1"/>
                </a:solidFill>
                <a:latin typeface="Perpetua" panose="02020502060401020303" pitchFamily="18" charset="77"/>
              </a:rPr>
              <a:t>.</a:t>
            </a:r>
          </a:p>
          <a:p>
            <a:pPr algn="r"/>
            <a:r>
              <a:rPr lang="en-US" sz="2800" dirty="0">
                <a:solidFill>
                  <a:schemeClr val="tx1"/>
                </a:solidFill>
                <a:latin typeface="Perpetua" panose="02020502060401020303" pitchFamily="18" charset="77"/>
              </a:rPr>
              <a:t>Find the </a:t>
            </a:r>
            <a:r>
              <a:rPr lang="en-US" sz="2800" b="1" dirty="0">
                <a:solidFill>
                  <a:schemeClr val="tx1"/>
                </a:solidFill>
                <a:latin typeface="Perpetua" panose="02020502060401020303" pitchFamily="18" charset="77"/>
              </a:rPr>
              <a:t>church</a:t>
            </a:r>
            <a:r>
              <a:rPr lang="en-US" sz="2800" dirty="0">
                <a:solidFill>
                  <a:schemeClr val="tx1"/>
                </a:solidFill>
                <a:latin typeface="Perpetua" panose="02020502060401020303" pitchFamily="18" charset="77"/>
              </a:rPr>
              <a:t> in the village of Bisley.</a:t>
            </a:r>
          </a:p>
        </p:txBody>
      </p:sp>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use our new word.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pic>
        <p:nvPicPr>
          <p:cNvPr id="12" name="Graphic 11">
            <a:extLst>
              <a:ext uri="{FF2B5EF4-FFF2-40B4-BE49-F238E27FC236}">
                <a16:creationId xmlns:a16="http://schemas.microsoft.com/office/drawing/2014/main" id="{83FF79CA-D59C-EE45-AB34-9F8C87F78D6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0148" y="6027822"/>
            <a:ext cx="762000" cy="762000"/>
          </a:xfrm>
          <a:prstGeom prst="rect">
            <a:avLst/>
          </a:prstGeom>
        </p:spPr>
      </p:pic>
    </p:spTree>
    <p:extLst>
      <p:ext uri="{BB962C8B-B14F-4D97-AF65-F5344CB8AC3E}">
        <p14:creationId xmlns:p14="http://schemas.microsoft.com/office/powerpoint/2010/main" val="404431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look carefully.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12" name="Rectangle 11">
            <a:extLst>
              <a:ext uri="{FF2B5EF4-FFF2-40B4-BE49-F238E27FC236}">
                <a16:creationId xmlns:a16="http://schemas.microsoft.com/office/drawing/2014/main" id="{A59E4CD4-6969-F145-AB17-2FB98467D2A0}"/>
              </a:ext>
            </a:extLst>
          </p:cNvPr>
          <p:cNvSpPr/>
          <p:nvPr/>
        </p:nvSpPr>
        <p:spPr>
          <a:xfrm>
            <a:off x="6778651" y="149703"/>
            <a:ext cx="2262527" cy="904720"/>
          </a:xfrm>
          <a:prstGeom prst="rect">
            <a:avLst/>
          </a:prstGeom>
          <a:solidFill>
            <a:srgbClr val="FFFF00"/>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Perpetua" panose="02020502060401020303" pitchFamily="18" charset="77"/>
              </a:rPr>
              <a:t>Your teacher will give you a copy of this photo to stick into your book.</a:t>
            </a:r>
          </a:p>
        </p:txBody>
      </p:sp>
      <p:sp>
        <p:nvSpPr>
          <p:cNvPr id="11" name="Rectangle 10">
            <a:extLst>
              <a:ext uri="{FF2B5EF4-FFF2-40B4-BE49-F238E27FC236}">
                <a16:creationId xmlns:a16="http://schemas.microsoft.com/office/drawing/2014/main" id="{5B39BE41-92DB-124F-AD5A-C66A79539E6D}"/>
              </a:ext>
            </a:extLst>
          </p:cNvPr>
          <p:cNvSpPr/>
          <p:nvPr/>
        </p:nvSpPr>
        <p:spPr>
          <a:xfrm>
            <a:off x="1064720" y="8296"/>
            <a:ext cx="2979371" cy="51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Bisley is a village in England.</a:t>
            </a:r>
          </a:p>
        </p:txBody>
      </p:sp>
      <p:sp>
        <p:nvSpPr>
          <p:cNvPr id="13" name="Rectangle 12">
            <a:extLst>
              <a:ext uri="{FF2B5EF4-FFF2-40B4-BE49-F238E27FC236}">
                <a16:creationId xmlns:a16="http://schemas.microsoft.com/office/drawing/2014/main" id="{B608A6F9-3754-4D4C-964C-C27D21DD10A7}"/>
              </a:ext>
            </a:extLst>
          </p:cNvPr>
          <p:cNvSpPr/>
          <p:nvPr/>
        </p:nvSpPr>
        <p:spPr>
          <a:xfrm>
            <a:off x="6778651" y="1118749"/>
            <a:ext cx="2262527" cy="2115770"/>
          </a:xfrm>
          <a:prstGeom prst="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Perpetua" panose="02020502060401020303" pitchFamily="18" charset="77"/>
              </a:rPr>
              <a:t>Find the village </a:t>
            </a:r>
            <a:r>
              <a:rPr lang="en-US" sz="2400" b="1" dirty="0">
                <a:solidFill>
                  <a:schemeClr val="tx1"/>
                </a:solidFill>
                <a:latin typeface="Perpetua" panose="02020502060401020303" pitchFamily="18" charset="77"/>
              </a:rPr>
              <a:t>church</a:t>
            </a:r>
            <a:r>
              <a:rPr lang="en-US" sz="2400" dirty="0">
                <a:solidFill>
                  <a:schemeClr val="tx1"/>
                </a:solidFill>
                <a:latin typeface="Perpetua" panose="02020502060401020303" pitchFamily="18" charset="77"/>
              </a:rPr>
              <a:t>. </a:t>
            </a:r>
          </a:p>
          <a:p>
            <a:pPr algn="ctr"/>
            <a:r>
              <a:rPr lang="en-US" sz="2400" dirty="0">
                <a:solidFill>
                  <a:schemeClr val="tx1"/>
                </a:solidFill>
                <a:latin typeface="Perpetua" panose="02020502060401020303" pitchFamily="18" charset="77"/>
              </a:rPr>
              <a:t>The church in Bisley is called ‘All Saints.’</a:t>
            </a:r>
          </a:p>
        </p:txBody>
      </p:sp>
      <p:pic>
        <p:nvPicPr>
          <p:cNvPr id="14" name="Graphic 13">
            <a:extLst>
              <a:ext uri="{FF2B5EF4-FFF2-40B4-BE49-F238E27FC236}">
                <a16:creationId xmlns:a16="http://schemas.microsoft.com/office/drawing/2014/main" id="{06193513-8DEE-3146-A0E6-CF069181EE1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50148" y="6027822"/>
            <a:ext cx="762000" cy="762000"/>
          </a:xfrm>
          <a:prstGeom prst="rect">
            <a:avLst/>
          </a:prstGeom>
        </p:spPr>
      </p:pic>
      <p:pic>
        <p:nvPicPr>
          <p:cNvPr id="3" name="Picture 2" descr="An aerial view of a town&#10;&#10;AI-generated content may be incorrect.">
            <a:extLst>
              <a:ext uri="{FF2B5EF4-FFF2-40B4-BE49-F238E27FC236}">
                <a16:creationId xmlns:a16="http://schemas.microsoft.com/office/drawing/2014/main" id="{09B48A59-E183-E92B-684C-E9329722BE63}"/>
              </a:ext>
            </a:extLst>
          </p:cNvPr>
          <p:cNvPicPr>
            <a:picLocks noChangeAspect="1"/>
          </p:cNvPicPr>
          <p:nvPr/>
        </p:nvPicPr>
        <p:blipFill>
          <a:blip r:embed="rId5"/>
          <a:stretch>
            <a:fillRect/>
          </a:stretch>
        </p:blipFill>
        <p:spPr>
          <a:xfrm>
            <a:off x="613304" y="956204"/>
            <a:ext cx="5229225" cy="4352925"/>
          </a:xfrm>
          <a:prstGeom prst="rect">
            <a:avLst/>
          </a:prstGeom>
        </p:spPr>
      </p:pic>
    </p:spTree>
    <p:extLst>
      <p:ext uri="{BB962C8B-B14F-4D97-AF65-F5344CB8AC3E}">
        <p14:creationId xmlns:p14="http://schemas.microsoft.com/office/powerpoint/2010/main" val="542448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4F7506A9-712B-4C40-A3DE-E0182406952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84135" y="193334"/>
            <a:ext cx="1771280" cy="266107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draw and write.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24" name="Rounded Rectangle 23">
            <a:extLst>
              <a:ext uri="{FF2B5EF4-FFF2-40B4-BE49-F238E27FC236}">
                <a16:creationId xmlns:a16="http://schemas.microsoft.com/office/drawing/2014/main" id="{EDC4E2F6-002F-2B49-9D29-1D551594E7C7}"/>
              </a:ext>
            </a:extLst>
          </p:cNvPr>
          <p:cNvSpPr/>
          <p:nvPr/>
        </p:nvSpPr>
        <p:spPr>
          <a:xfrm>
            <a:off x="6380920" y="1282243"/>
            <a:ext cx="2635298" cy="4197271"/>
          </a:xfrm>
          <a:prstGeom prst="round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Perpetua" panose="02020502060401020303" pitchFamily="18" charset="77"/>
              </a:rPr>
              <a:t>On the next page, write the word </a:t>
            </a:r>
            <a:r>
              <a:rPr lang="en-US" sz="2400" b="1" dirty="0">
                <a:solidFill>
                  <a:schemeClr val="tx1"/>
                </a:solidFill>
                <a:latin typeface="Perpetua" panose="02020502060401020303" pitchFamily="18" charset="77"/>
              </a:rPr>
              <a:t>village</a:t>
            </a:r>
            <a:r>
              <a:rPr lang="en-US" sz="2400" dirty="0">
                <a:solidFill>
                  <a:schemeClr val="tx1"/>
                </a:solidFill>
                <a:latin typeface="Perpetua" panose="02020502060401020303" pitchFamily="18" charset="77"/>
              </a:rPr>
              <a:t> in a box.</a:t>
            </a:r>
            <a:endParaRPr lang="en-US" sz="2400" b="1" dirty="0">
              <a:solidFill>
                <a:schemeClr val="tx1"/>
              </a:solidFill>
              <a:latin typeface="Perpetua" panose="02020502060401020303" pitchFamily="18" charset="77"/>
            </a:endParaRPr>
          </a:p>
          <a:p>
            <a:pPr algn="ctr"/>
            <a:endParaRPr lang="en-US" sz="2400" b="1" dirty="0">
              <a:solidFill>
                <a:schemeClr val="tx1"/>
              </a:solidFill>
              <a:latin typeface="Perpetua" panose="02020502060401020303" pitchFamily="18" charset="77"/>
            </a:endParaRPr>
          </a:p>
          <a:p>
            <a:pPr algn="ctr"/>
            <a:r>
              <a:rPr lang="en-US" sz="2400" dirty="0">
                <a:solidFill>
                  <a:schemeClr val="tx1"/>
                </a:solidFill>
                <a:latin typeface="Perpetua" panose="02020502060401020303" pitchFamily="18" charset="77"/>
              </a:rPr>
              <a:t>Let’s add the things you find in a village in the UK.</a:t>
            </a:r>
          </a:p>
          <a:p>
            <a:pPr algn="ctr"/>
            <a:endParaRPr lang="en-US" sz="2400" dirty="0">
              <a:solidFill>
                <a:schemeClr val="tx1"/>
              </a:solidFill>
              <a:latin typeface="Perpetua" panose="02020502060401020303" pitchFamily="18" charset="77"/>
            </a:endParaRPr>
          </a:p>
          <a:p>
            <a:pPr algn="ctr"/>
            <a:r>
              <a:rPr lang="en-US" sz="2400" dirty="0">
                <a:solidFill>
                  <a:schemeClr val="tx1"/>
                </a:solidFill>
                <a:latin typeface="Perpetua" panose="02020502060401020303" pitchFamily="18" charset="77"/>
              </a:rPr>
              <a:t>We need </a:t>
            </a:r>
            <a:r>
              <a:rPr lang="en-US" sz="2400" u="sng" dirty="0">
                <a:solidFill>
                  <a:schemeClr val="tx1"/>
                </a:solidFill>
                <a:latin typeface="Perpetua" panose="02020502060401020303" pitchFamily="18" charset="77"/>
              </a:rPr>
              <a:t>more</a:t>
            </a:r>
            <a:r>
              <a:rPr lang="en-US" sz="2400" dirty="0">
                <a:solidFill>
                  <a:schemeClr val="tx1"/>
                </a:solidFill>
                <a:latin typeface="Perpetua" panose="02020502060401020303" pitchFamily="18" charset="77"/>
              </a:rPr>
              <a:t> than just houses and people. Why?</a:t>
            </a:r>
          </a:p>
        </p:txBody>
      </p:sp>
      <p:sp>
        <p:nvSpPr>
          <p:cNvPr id="25" name="Rounded Rectangle 24">
            <a:extLst>
              <a:ext uri="{FF2B5EF4-FFF2-40B4-BE49-F238E27FC236}">
                <a16:creationId xmlns:a16="http://schemas.microsoft.com/office/drawing/2014/main" id="{7E63AC5C-3265-8341-BDF9-066E61BDDBEE}"/>
              </a:ext>
            </a:extLst>
          </p:cNvPr>
          <p:cNvSpPr/>
          <p:nvPr/>
        </p:nvSpPr>
        <p:spPr>
          <a:xfrm>
            <a:off x="2830751" y="1579100"/>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church</a:t>
            </a:r>
          </a:p>
        </p:txBody>
      </p:sp>
      <p:sp>
        <p:nvSpPr>
          <p:cNvPr id="17" name="TextBox 16">
            <a:extLst>
              <a:ext uri="{FF2B5EF4-FFF2-40B4-BE49-F238E27FC236}">
                <a16:creationId xmlns:a16="http://schemas.microsoft.com/office/drawing/2014/main" id="{694AA04A-CBCC-5A44-83C4-F50A72CDD3CA}"/>
              </a:ext>
            </a:extLst>
          </p:cNvPr>
          <p:cNvSpPr txBox="1"/>
          <p:nvPr/>
        </p:nvSpPr>
        <p:spPr>
          <a:xfrm>
            <a:off x="3484605" y="174707"/>
            <a:ext cx="5531613" cy="769441"/>
          </a:xfrm>
          <a:prstGeom prst="rect">
            <a:avLst/>
          </a:prstGeom>
          <a:noFill/>
        </p:spPr>
        <p:txBody>
          <a:bodyPr wrap="square" rtlCol="0">
            <a:spAutoFit/>
          </a:bodyPr>
          <a:lstStyle/>
          <a:p>
            <a:pPr algn="ctr"/>
            <a:r>
              <a:rPr lang="en-US" sz="4400" b="1" u="sng" dirty="0">
                <a:latin typeface="Perpetua" panose="02020502060401020303" pitchFamily="18" charset="77"/>
              </a:rPr>
              <a:t>What is a village?</a:t>
            </a:r>
          </a:p>
        </p:txBody>
      </p:sp>
      <p:sp>
        <p:nvSpPr>
          <p:cNvPr id="2" name="Rectangle 1">
            <a:extLst>
              <a:ext uri="{FF2B5EF4-FFF2-40B4-BE49-F238E27FC236}">
                <a16:creationId xmlns:a16="http://schemas.microsoft.com/office/drawing/2014/main" id="{1F98E53B-205A-6B49-8371-9DE68F4AD40E}"/>
              </a:ext>
            </a:extLst>
          </p:cNvPr>
          <p:cNvSpPr/>
          <p:nvPr/>
        </p:nvSpPr>
        <p:spPr>
          <a:xfrm>
            <a:off x="3620530" y="2520778"/>
            <a:ext cx="1879000" cy="142102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a:solidFill>
                    <a:schemeClr val="bg1"/>
                  </a:solidFill>
                </a:ln>
                <a:solidFill>
                  <a:schemeClr val="tx1"/>
                </a:solidFill>
              </a:rPr>
              <a:t>village</a:t>
            </a:r>
          </a:p>
        </p:txBody>
      </p:sp>
      <p:sp>
        <p:nvSpPr>
          <p:cNvPr id="15" name="Rounded Rectangle 14">
            <a:extLst>
              <a:ext uri="{FF2B5EF4-FFF2-40B4-BE49-F238E27FC236}">
                <a16:creationId xmlns:a16="http://schemas.microsoft.com/office/drawing/2014/main" id="{D3BA944C-93BB-4344-8991-17B8C93ADCC3}"/>
              </a:ext>
            </a:extLst>
          </p:cNvPr>
          <p:cNvSpPr/>
          <p:nvPr/>
        </p:nvSpPr>
        <p:spPr>
          <a:xfrm>
            <a:off x="4221187" y="1873581"/>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houses</a:t>
            </a:r>
          </a:p>
        </p:txBody>
      </p:sp>
      <p:sp>
        <p:nvSpPr>
          <p:cNvPr id="16" name="Rounded Rectangle 15">
            <a:extLst>
              <a:ext uri="{FF2B5EF4-FFF2-40B4-BE49-F238E27FC236}">
                <a16:creationId xmlns:a16="http://schemas.microsoft.com/office/drawing/2014/main" id="{D1115090-B4FF-574A-92E8-5AB9DB8B804C}"/>
              </a:ext>
            </a:extLst>
          </p:cNvPr>
          <p:cNvSpPr/>
          <p:nvPr/>
        </p:nvSpPr>
        <p:spPr>
          <a:xfrm>
            <a:off x="5282969" y="1873581"/>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people</a:t>
            </a:r>
          </a:p>
        </p:txBody>
      </p:sp>
      <p:pic>
        <p:nvPicPr>
          <p:cNvPr id="18" name="Graphic 17">
            <a:extLst>
              <a:ext uri="{FF2B5EF4-FFF2-40B4-BE49-F238E27FC236}">
                <a16:creationId xmlns:a16="http://schemas.microsoft.com/office/drawing/2014/main" id="{7931493E-A935-3044-83FE-EDA524BD6EE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4218" y="6027822"/>
            <a:ext cx="762000" cy="762000"/>
          </a:xfrm>
          <a:prstGeom prst="rect">
            <a:avLst/>
          </a:prstGeom>
        </p:spPr>
      </p:pic>
      <p:pic>
        <p:nvPicPr>
          <p:cNvPr id="19" name="Graphic 18">
            <a:extLst>
              <a:ext uri="{FF2B5EF4-FFF2-40B4-BE49-F238E27FC236}">
                <a16:creationId xmlns:a16="http://schemas.microsoft.com/office/drawing/2014/main" id="{3AB2EA3B-13B8-974E-881D-14249E252B6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477776" y="6027822"/>
            <a:ext cx="762000" cy="762000"/>
          </a:xfrm>
          <a:prstGeom prst="rect">
            <a:avLst/>
          </a:prstGeom>
        </p:spPr>
      </p:pic>
    </p:spTree>
    <p:extLst>
      <p:ext uri="{BB962C8B-B14F-4D97-AF65-F5344CB8AC3E}">
        <p14:creationId xmlns:p14="http://schemas.microsoft.com/office/powerpoint/2010/main" val="245890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p:cNvSpPr txBox="1"/>
          <p:nvPr/>
        </p:nvSpPr>
        <p:spPr>
          <a:xfrm>
            <a:off x="2627622" y="5375765"/>
            <a:ext cx="3702205" cy="523220"/>
          </a:xfrm>
          <a:prstGeom prst="rect">
            <a:avLst/>
          </a:prstGeom>
          <a:noFill/>
        </p:spPr>
        <p:txBody>
          <a:bodyPr wrap="square" rtlCol="0">
            <a:spAutoFit/>
          </a:bodyPr>
          <a:lstStyle/>
          <a:p>
            <a:pPr algn="ctr">
              <a:spcAft>
                <a:spcPts val="600"/>
              </a:spcAft>
            </a:pPr>
            <a:r>
              <a:rPr lang="en-GB" sz="2800" dirty="0">
                <a:solidFill>
                  <a:schemeClr val="bg1"/>
                </a:solidFill>
                <a:latin typeface="Perpetua" charset="0"/>
                <a:ea typeface="Perpetua" charset="0"/>
                <a:cs typeface="Perpetua" charset="0"/>
              </a:rPr>
              <a:t>Today’s lesson</a:t>
            </a:r>
          </a:p>
        </p:txBody>
      </p:sp>
      <p:sp>
        <p:nvSpPr>
          <p:cNvPr id="8" name="TextBox 7"/>
          <p:cNvSpPr txBox="1"/>
          <p:nvPr/>
        </p:nvSpPr>
        <p:spPr>
          <a:xfrm>
            <a:off x="68751" y="5862967"/>
            <a:ext cx="8981973" cy="861774"/>
          </a:xfrm>
          <a:prstGeom prst="rect">
            <a:avLst/>
          </a:prstGeom>
          <a:noFill/>
        </p:spPr>
        <p:txBody>
          <a:bodyPr wrap="square" rtlCol="0">
            <a:spAutoFit/>
          </a:bodyPr>
          <a:lstStyle/>
          <a:p>
            <a:pPr algn="ctr">
              <a:spcAft>
                <a:spcPts val="600"/>
              </a:spcAft>
            </a:pPr>
            <a:r>
              <a:rPr lang="en-GB" sz="5000" dirty="0">
                <a:solidFill>
                  <a:schemeClr val="bg1"/>
                </a:solidFill>
                <a:latin typeface="Perpetua" charset="0"/>
                <a:ea typeface="Perpetua" charset="0"/>
                <a:cs typeface="Perpetua" charset="0"/>
              </a:rPr>
              <a:t>2. What is a village?</a:t>
            </a:r>
          </a:p>
        </p:txBody>
      </p:sp>
      <p:pic>
        <p:nvPicPr>
          <p:cNvPr id="6" name="Picture 5">
            <a:extLst>
              <a:ext uri="{FF2B5EF4-FFF2-40B4-BE49-F238E27FC236}">
                <a16:creationId xmlns:a16="http://schemas.microsoft.com/office/drawing/2014/main" id="{BC4ADAB8-6959-614F-B380-16C3B9B79B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6878" y="-195959"/>
            <a:ext cx="7690243" cy="5767683"/>
          </a:xfrm>
          <a:prstGeom prst="rect">
            <a:avLst/>
          </a:prstGeom>
          <a:noFill/>
          <a:effectLst>
            <a:softEdge rad="508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218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DF0274-7676-5B4C-8A5E-4AB439B326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4721" y="0"/>
            <a:ext cx="7119884" cy="5912046"/>
          </a:xfrm>
          <a:prstGeom prst="rect">
            <a:avLst/>
          </a:prstGeom>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look carefully.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11" name="Rectangle 10">
            <a:extLst>
              <a:ext uri="{FF2B5EF4-FFF2-40B4-BE49-F238E27FC236}">
                <a16:creationId xmlns:a16="http://schemas.microsoft.com/office/drawing/2014/main" id="{5B39BE41-92DB-124F-AD5A-C66A79539E6D}"/>
              </a:ext>
            </a:extLst>
          </p:cNvPr>
          <p:cNvSpPr/>
          <p:nvPr/>
        </p:nvSpPr>
        <p:spPr>
          <a:xfrm>
            <a:off x="1064720" y="8296"/>
            <a:ext cx="2979371" cy="51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Bisley is a village in England.</a:t>
            </a:r>
          </a:p>
        </p:txBody>
      </p:sp>
      <p:sp>
        <p:nvSpPr>
          <p:cNvPr id="13" name="Rectangle 12">
            <a:extLst>
              <a:ext uri="{FF2B5EF4-FFF2-40B4-BE49-F238E27FC236}">
                <a16:creationId xmlns:a16="http://schemas.microsoft.com/office/drawing/2014/main" id="{B608A6F9-3754-4D4C-964C-C27D21DD10A7}"/>
              </a:ext>
            </a:extLst>
          </p:cNvPr>
          <p:cNvSpPr/>
          <p:nvPr/>
        </p:nvSpPr>
        <p:spPr>
          <a:xfrm>
            <a:off x="5893143" y="339452"/>
            <a:ext cx="2145135" cy="1134246"/>
          </a:xfrm>
          <a:prstGeom prst="rect">
            <a:avLst/>
          </a:prstGeom>
          <a:solidFill>
            <a:schemeClr val="bg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Perpetua" panose="02020502060401020303" pitchFamily="18" charset="77"/>
              </a:rPr>
              <a:t>This is the </a:t>
            </a:r>
            <a:r>
              <a:rPr lang="en-US" sz="2400" b="1" dirty="0">
                <a:solidFill>
                  <a:schemeClr val="tx1"/>
                </a:solidFill>
                <a:latin typeface="Perpetua" panose="02020502060401020303" pitchFamily="18" charset="77"/>
              </a:rPr>
              <a:t>village</a:t>
            </a:r>
            <a:r>
              <a:rPr lang="en-US" sz="2400" dirty="0">
                <a:solidFill>
                  <a:schemeClr val="tx1"/>
                </a:solidFill>
                <a:latin typeface="Perpetua" panose="02020502060401020303" pitchFamily="18" charset="77"/>
              </a:rPr>
              <a:t> </a:t>
            </a:r>
            <a:r>
              <a:rPr lang="en-US" sz="2400" b="1" dirty="0">
                <a:solidFill>
                  <a:schemeClr val="tx1"/>
                </a:solidFill>
                <a:latin typeface="Perpetua" panose="02020502060401020303" pitchFamily="18" charset="77"/>
              </a:rPr>
              <a:t>green</a:t>
            </a:r>
            <a:r>
              <a:rPr lang="en-US" sz="2400" dirty="0">
                <a:solidFill>
                  <a:schemeClr val="tx1"/>
                </a:solidFill>
                <a:latin typeface="Perpetua" panose="02020502060401020303" pitchFamily="18" charset="77"/>
              </a:rPr>
              <a:t>.</a:t>
            </a:r>
          </a:p>
        </p:txBody>
      </p:sp>
      <p:cxnSp>
        <p:nvCxnSpPr>
          <p:cNvPr id="6" name="Straight Arrow Connector 5">
            <a:extLst>
              <a:ext uri="{FF2B5EF4-FFF2-40B4-BE49-F238E27FC236}">
                <a16:creationId xmlns:a16="http://schemas.microsoft.com/office/drawing/2014/main" id="{AD4364F6-4DC0-BB4E-A1DD-FDA10F0D1A64}"/>
              </a:ext>
            </a:extLst>
          </p:cNvPr>
          <p:cNvCxnSpPr/>
          <p:nvPr/>
        </p:nvCxnSpPr>
        <p:spPr>
          <a:xfrm flipH="1">
            <a:off x="4497512" y="1172324"/>
            <a:ext cx="1455439" cy="706580"/>
          </a:xfrm>
          <a:prstGeom prst="straightConnector1">
            <a:avLst/>
          </a:prstGeom>
          <a:ln w="41275">
            <a:solidFill>
              <a:schemeClr val="bg1"/>
            </a:solidFill>
            <a:tailEnd type="triangle"/>
          </a:ln>
        </p:spPr>
        <p:style>
          <a:lnRef idx="1">
            <a:schemeClr val="dk1"/>
          </a:lnRef>
          <a:fillRef idx="0">
            <a:schemeClr val="dk1"/>
          </a:fillRef>
          <a:effectRef idx="0">
            <a:schemeClr val="dk1"/>
          </a:effectRef>
          <a:fontRef idx="minor">
            <a:schemeClr val="tx1"/>
          </a:fontRef>
        </p:style>
      </p:cxnSp>
      <p:pic>
        <p:nvPicPr>
          <p:cNvPr id="12" name="Graphic 11">
            <a:extLst>
              <a:ext uri="{FF2B5EF4-FFF2-40B4-BE49-F238E27FC236}">
                <a16:creationId xmlns:a16="http://schemas.microsoft.com/office/drawing/2014/main" id="{193B0C1E-88E6-7249-889C-CB9D8693390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50148" y="6027822"/>
            <a:ext cx="762000" cy="762000"/>
          </a:xfrm>
          <a:prstGeom prst="rect">
            <a:avLst/>
          </a:prstGeom>
        </p:spPr>
      </p:pic>
    </p:spTree>
    <p:extLst>
      <p:ext uri="{BB962C8B-B14F-4D97-AF65-F5344CB8AC3E}">
        <p14:creationId xmlns:p14="http://schemas.microsoft.com/office/powerpoint/2010/main" val="2002486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draw and write.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25" name="Rounded Rectangle 24">
            <a:extLst>
              <a:ext uri="{FF2B5EF4-FFF2-40B4-BE49-F238E27FC236}">
                <a16:creationId xmlns:a16="http://schemas.microsoft.com/office/drawing/2014/main" id="{7E63AC5C-3265-8341-BDF9-066E61BDDBEE}"/>
              </a:ext>
            </a:extLst>
          </p:cNvPr>
          <p:cNvSpPr/>
          <p:nvPr/>
        </p:nvSpPr>
        <p:spPr>
          <a:xfrm>
            <a:off x="2845143" y="1579100"/>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church</a:t>
            </a:r>
          </a:p>
        </p:txBody>
      </p:sp>
      <p:sp>
        <p:nvSpPr>
          <p:cNvPr id="17" name="TextBox 16">
            <a:extLst>
              <a:ext uri="{FF2B5EF4-FFF2-40B4-BE49-F238E27FC236}">
                <a16:creationId xmlns:a16="http://schemas.microsoft.com/office/drawing/2014/main" id="{694AA04A-CBCC-5A44-83C4-F50A72CDD3CA}"/>
              </a:ext>
            </a:extLst>
          </p:cNvPr>
          <p:cNvSpPr txBox="1"/>
          <p:nvPr/>
        </p:nvSpPr>
        <p:spPr>
          <a:xfrm>
            <a:off x="3484605" y="174707"/>
            <a:ext cx="5531613" cy="769441"/>
          </a:xfrm>
          <a:prstGeom prst="rect">
            <a:avLst/>
          </a:prstGeom>
          <a:noFill/>
        </p:spPr>
        <p:txBody>
          <a:bodyPr wrap="square" rtlCol="0">
            <a:spAutoFit/>
          </a:bodyPr>
          <a:lstStyle/>
          <a:p>
            <a:pPr algn="ctr"/>
            <a:r>
              <a:rPr lang="en-US" sz="4400" b="1" u="sng" dirty="0">
                <a:latin typeface="Perpetua" panose="02020502060401020303" pitchFamily="18" charset="77"/>
              </a:rPr>
              <a:t>What is a village?</a:t>
            </a:r>
          </a:p>
        </p:txBody>
      </p:sp>
      <p:sp>
        <p:nvSpPr>
          <p:cNvPr id="2" name="Rectangle 1">
            <a:extLst>
              <a:ext uri="{FF2B5EF4-FFF2-40B4-BE49-F238E27FC236}">
                <a16:creationId xmlns:a16="http://schemas.microsoft.com/office/drawing/2014/main" id="{1F98E53B-205A-6B49-8371-9DE68F4AD40E}"/>
              </a:ext>
            </a:extLst>
          </p:cNvPr>
          <p:cNvSpPr/>
          <p:nvPr/>
        </p:nvSpPr>
        <p:spPr>
          <a:xfrm>
            <a:off x="3620530" y="2520778"/>
            <a:ext cx="1879000" cy="142102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a:solidFill>
                    <a:schemeClr val="bg1"/>
                  </a:solidFill>
                </a:ln>
                <a:solidFill>
                  <a:schemeClr val="tx1"/>
                </a:solidFill>
              </a:rPr>
              <a:t>village</a:t>
            </a:r>
          </a:p>
        </p:txBody>
      </p:sp>
      <p:pic>
        <p:nvPicPr>
          <p:cNvPr id="18" name="Picture 4">
            <a:extLst>
              <a:ext uri="{FF2B5EF4-FFF2-40B4-BE49-F238E27FC236}">
                <a16:creationId xmlns:a16="http://schemas.microsoft.com/office/drawing/2014/main" id="{C8A1D5FA-51D4-F745-993C-EE9DD676742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119962"/>
            <a:ext cx="3082315" cy="3774391"/>
          </a:xfrm>
          <a:prstGeom prst="rect">
            <a:avLst/>
          </a:prstGeom>
          <a:noFill/>
          <a:extLst>
            <a:ext uri="{909E8E84-426E-40DD-AFC4-6F175D3DCCD1}">
              <a14:hiddenFill xmlns:a14="http://schemas.microsoft.com/office/drawing/2010/main">
                <a:solidFill>
                  <a:srgbClr val="FFFFFF"/>
                </a:solidFill>
              </a14:hiddenFill>
            </a:ext>
          </a:extLst>
        </p:spPr>
      </p:pic>
      <p:sp>
        <p:nvSpPr>
          <p:cNvPr id="19" name="Rounded Rectangle 18">
            <a:extLst>
              <a:ext uri="{FF2B5EF4-FFF2-40B4-BE49-F238E27FC236}">
                <a16:creationId xmlns:a16="http://schemas.microsoft.com/office/drawing/2014/main" id="{64090A7B-57A4-4443-8B86-E4719EA8D07D}"/>
              </a:ext>
            </a:extLst>
          </p:cNvPr>
          <p:cNvSpPr/>
          <p:nvPr/>
        </p:nvSpPr>
        <p:spPr>
          <a:xfrm>
            <a:off x="4221187" y="1873581"/>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houses</a:t>
            </a:r>
          </a:p>
        </p:txBody>
      </p:sp>
      <p:sp>
        <p:nvSpPr>
          <p:cNvPr id="20" name="Rounded Rectangle 19">
            <a:extLst>
              <a:ext uri="{FF2B5EF4-FFF2-40B4-BE49-F238E27FC236}">
                <a16:creationId xmlns:a16="http://schemas.microsoft.com/office/drawing/2014/main" id="{A337B594-097A-AF47-8F61-8D8218044F23}"/>
              </a:ext>
            </a:extLst>
          </p:cNvPr>
          <p:cNvSpPr/>
          <p:nvPr/>
        </p:nvSpPr>
        <p:spPr>
          <a:xfrm>
            <a:off x="5282969" y="1873581"/>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people</a:t>
            </a:r>
          </a:p>
        </p:txBody>
      </p:sp>
      <p:sp>
        <p:nvSpPr>
          <p:cNvPr id="21" name="Rounded Rectangle 20">
            <a:extLst>
              <a:ext uri="{FF2B5EF4-FFF2-40B4-BE49-F238E27FC236}">
                <a16:creationId xmlns:a16="http://schemas.microsoft.com/office/drawing/2014/main" id="{D5CDDEBD-2A27-3D49-9ADC-65FEE0FC061D}"/>
              </a:ext>
            </a:extLst>
          </p:cNvPr>
          <p:cNvSpPr/>
          <p:nvPr/>
        </p:nvSpPr>
        <p:spPr>
          <a:xfrm>
            <a:off x="2019561" y="2557161"/>
            <a:ext cx="143915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post office</a:t>
            </a:r>
          </a:p>
        </p:txBody>
      </p:sp>
      <p:sp>
        <p:nvSpPr>
          <p:cNvPr id="28" name="Rounded Rectangle 27">
            <a:extLst>
              <a:ext uri="{FF2B5EF4-FFF2-40B4-BE49-F238E27FC236}">
                <a16:creationId xmlns:a16="http://schemas.microsoft.com/office/drawing/2014/main" id="{A94D3E5F-B6E8-CC4D-9342-DDFD8F3C2FAF}"/>
              </a:ext>
            </a:extLst>
          </p:cNvPr>
          <p:cNvSpPr/>
          <p:nvPr/>
        </p:nvSpPr>
        <p:spPr>
          <a:xfrm>
            <a:off x="2974036" y="4707626"/>
            <a:ext cx="143915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small shops</a:t>
            </a:r>
          </a:p>
        </p:txBody>
      </p:sp>
      <p:sp>
        <p:nvSpPr>
          <p:cNvPr id="29" name="Rounded Rectangle 28">
            <a:extLst>
              <a:ext uri="{FF2B5EF4-FFF2-40B4-BE49-F238E27FC236}">
                <a16:creationId xmlns:a16="http://schemas.microsoft.com/office/drawing/2014/main" id="{A90E8473-D386-1344-9527-43C835D73400}"/>
              </a:ext>
            </a:extLst>
          </p:cNvPr>
          <p:cNvSpPr/>
          <p:nvPr/>
        </p:nvSpPr>
        <p:spPr>
          <a:xfrm>
            <a:off x="3693615" y="4010996"/>
            <a:ext cx="1695444"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village green</a:t>
            </a:r>
          </a:p>
        </p:txBody>
      </p:sp>
      <p:pic>
        <p:nvPicPr>
          <p:cNvPr id="16" name="Graphic 15">
            <a:extLst>
              <a:ext uri="{FF2B5EF4-FFF2-40B4-BE49-F238E27FC236}">
                <a16:creationId xmlns:a16="http://schemas.microsoft.com/office/drawing/2014/main" id="{5B45E4D7-B81B-984C-85A5-784DEE01F0C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477776" y="6027822"/>
            <a:ext cx="762000" cy="762000"/>
          </a:xfrm>
          <a:prstGeom prst="rect">
            <a:avLst/>
          </a:prstGeom>
        </p:spPr>
      </p:pic>
      <p:pic>
        <p:nvPicPr>
          <p:cNvPr id="24" name="Graphic 23">
            <a:extLst>
              <a:ext uri="{FF2B5EF4-FFF2-40B4-BE49-F238E27FC236}">
                <a16:creationId xmlns:a16="http://schemas.microsoft.com/office/drawing/2014/main" id="{BBC73F05-042D-B54B-AA24-BF2A590C54B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8254218" y="6027822"/>
            <a:ext cx="762000" cy="762000"/>
          </a:xfrm>
          <a:prstGeom prst="rect">
            <a:avLst/>
          </a:prstGeom>
        </p:spPr>
      </p:pic>
    </p:spTree>
    <p:extLst>
      <p:ext uri="{BB962C8B-B14F-4D97-AF65-F5344CB8AC3E}">
        <p14:creationId xmlns:p14="http://schemas.microsoft.com/office/powerpoint/2010/main" val="11579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DF0274-7676-5B4C-8A5E-4AB439B326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4721" y="0"/>
            <a:ext cx="7119884" cy="5912046"/>
          </a:xfrm>
          <a:prstGeom prst="rect">
            <a:avLst/>
          </a:prstGeom>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look carefully.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11" name="Rectangle 10">
            <a:extLst>
              <a:ext uri="{FF2B5EF4-FFF2-40B4-BE49-F238E27FC236}">
                <a16:creationId xmlns:a16="http://schemas.microsoft.com/office/drawing/2014/main" id="{5B39BE41-92DB-124F-AD5A-C66A79539E6D}"/>
              </a:ext>
            </a:extLst>
          </p:cNvPr>
          <p:cNvSpPr/>
          <p:nvPr/>
        </p:nvSpPr>
        <p:spPr>
          <a:xfrm>
            <a:off x="1064720" y="8296"/>
            <a:ext cx="2979371" cy="51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Bisley is a village in England.</a:t>
            </a:r>
          </a:p>
        </p:txBody>
      </p:sp>
      <p:sp>
        <p:nvSpPr>
          <p:cNvPr id="13" name="Rectangle 12">
            <a:extLst>
              <a:ext uri="{FF2B5EF4-FFF2-40B4-BE49-F238E27FC236}">
                <a16:creationId xmlns:a16="http://schemas.microsoft.com/office/drawing/2014/main" id="{B608A6F9-3754-4D4C-964C-C27D21DD10A7}"/>
              </a:ext>
            </a:extLst>
          </p:cNvPr>
          <p:cNvSpPr/>
          <p:nvPr/>
        </p:nvSpPr>
        <p:spPr>
          <a:xfrm>
            <a:off x="5893143" y="339452"/>
            <a:ext cx="2145135" cy="1134246"/>
          </a:xfrm>
          <a:prstGeom prst="rect">
            <a:avLst/>
          </a:prstGeom>
          <a:solidFill>
            <a:schemeClr val="bg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Perpetua" panose="02020502060401020303" pitchFamily="18" charset="77"/>
              </a:rPr>
              <a:t>Let’s find the post office.</a:t>
            </a:r>
          </a:p>
        </p:txBody>
      </p:sp>
      <p:cxnSp>
        <p:nvCxnSpPr>
          <p:cNvPr id="6" name="Straight Arrow Connector 5">
            <a:extLst>
              <a:ext uri="{FF2B5EF4-FFF2-40B4-BE49-F238E27FC236}">
                <a16:creationId xmlns:a16="http://schemas.microsoft.com/office/drawing/2014/main" id="{AD4364F6-4DC0-BB4E-A1DD-FDA10F0D1A64}"/>
              </a:ext>
            </a:extLst>
          </p:cNvPr>
          <p:cNvCxnSpPr>
            <a:cxnSpLocks/>
          </p:cNvCxnSpPr>
          <p:nvPr/>
        </p:nvCxnSpPr>
        <p:spPr>
          <a:xfrm flipH="1">
            <a:off x="5952951" y="1386156"/>
            <a:ext cx="1012760" cy="2914911"/>
          </a:xfrm>
          <a:prstGeom prst="straightConnector1">
            <a:avLst/>
          </a:prstGeom>
          <a:ln w="41275">
            <a:solidFill>
              <a:schemeClr val="bg1"/>
            </a:solidFill>
            <a:tailEnd type="triangle"/>
          </a:ln>
        </p:spPr>
        <p:style>
          <a:lnRef idx="1">
            <a:schemeClr val="dk1"/>
          </a:lnRef>
          <a:fillRef idx="0">
            <a:schemeClr val="dk1"/>
          </a:fillRef>
          <a:effectRef idx="0">
            <a:schemeClr val="dk1"/>
          </a:effectRef>
          <a:fontRef idx="minor">
            <a:schemeClr val="tx1"/>
          </a:fontRef>
        </p:style>
      </p:cxnSp>
      <p:pic>
        <p:nvPicPr>
          <p:cNvPr id="12" name="Graphic 11">
            <a:extLst>
              <a:ext uri="{FF2B5EF4-FFF2-40B4-BE49-F238E27FC236}">
                <a16:creationId xmlns:a16="http://schemas.microsoft.com/office/drawing/2014/main" id="{A7D5DEA0-F80E-B44A-AEEE-B7907263D719}"/>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50148" y="6027822"/>
            <a:ext cx="762000" cy="762000"/>
          </a:xfrm>
          <a:prstGeom prst="rect">
            <a:avLst/>
          </a:prstGeom>
        </p:spPr>
      </p:pic>
    </p:spTree>
    <p:extLst>
      <p:ext uri="{BB962C8B-B14F-4D97-AF65-F5344CB8AC3E}">
        <p14:creationId xmlns:p14="http://schemas.microsoft.com/office/powerpoint/2010/main" val="58270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D9A76BDA-28CA-5E42-BFF2-11C5D16E344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637" y="1308056"/>
            <a:ext cx="9152638" cy="458629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draw and write.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25" name="Rounded Rectangle 24">
            <a:extLst>
              <a:ext uri="{FF2B5EF4-FFF2-40B4-BE49-F238E27FC236}">
                <a16:creationId xmlns:a16="http://schemas.microsoft.com/office/drawing/2014/main" id="{7E63AC5C-3265-8341-BDF9-066E61BDDBEE}"/>
              </a:ext>
            </a:extLst>
          </p:cNvPr>
          <p:cNvSpPr/>
          <p:nvPr/>
        </p:nvSpPr>
        <p:spPr>
          <a:xfrm>
            <a:off x="2845143" y="1579100"/>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church</a:t>
            </a:r>
          </a:p>
        </p:txBody>
      </p:sp>
      <p:sp>
        <p:nvSpPr>
          <p:cNvPr id="17" name="TextBox 16">
            <a:extLst>
              <a:ext uri="{FF2B5EF4-FFF2-40B4-BE49-F238E27FC236}">
                <a16:creationId xmlns:a16="http://schemas.microsoft.com/office/drawing/2014/main" id="{694AA04A-CBCC-5A44-83C4-F50A72CDD3CA}"/>
              </a:ext>
            </a:extLst>
          </p:cNvPr>
          <p:cNvSpPr txBox="1"/>
          <p:nvPr/>
        </p:nvSpPr>
        <p:spPr>
          <a:xfrm>
            <a:off x="3484605" y="174707"/>
            <a:ext cx="5531613" cy="769441"/>
          </a:xfrm>
          <a:prstGeom prst="rect">
            <a:avLst/>
          </a:prstGeom>
          <a:noFill/>
        </p:spPr>
        <p:txBody>
          <a:bodyPr wrap="square" rtlCol="0">
            <a:spAutoFit/>
          </a:bodyPr>
          <a:lstStyle/>
          <a:p>
            <a:pPr algn="ctr"/>
            <a:r>
              <a:rPr lang="en-US" sz="4400" b="1" u="sng" dirty="0">
                <a:latin typeface="Perpetua" panose="02020502060401020303" pitchFamily="18" charset="77"/>
              </a:rPr>
              <a:t>What is a village?</a:t>
            </a:r>
          </a:p>
        </p:txBody>
      </p:sp>
      <p:sp>
        <p:nvSpPr>
          <p:cNvPr id="2" name="Rectangle 1">
            <a:extLst>
              <a:ext uri="{FF2B5EF4-FFF2-40B4-BE49-F238E27FC236}">
                <a16:creationId xmlns:a16="http://schemas.microsoft.com/office/drawing/2014/main" id="{1F98E53B-205A-6B49-8371-9DE68F4AD40E}"/>
              </a:ext>
            </a:extLst>
          </p:cNvPr>
          <p:cNvSpPr/>
          <p:nvPr/>
        </p:nvSpPr>
        <p:spPr>
          <a:xfrm>
            <a:off x="3620530" y="2520778"/>
            <a:ext cx="1879000" cy="142102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a:solidFill>
                    <a:schemeClr val="bg1"/>
                  </a:solidFill>
                </a:ln>
                <a:solidFill>
                  <a:schemeClr val="tx1"/>
                </a:solidFill>
              </a:rPr>
              <a:t>village</a:t>
            </a:r>
          </a:p>
        </p:txBody>
      </p:sp>
      <p:sp>
        <p:nvSpPr>
          <p:cNvPr id="19" name="Rounded Rectangle 18">
            <a:extLst>
              <a:ext uri="{FF2B5EF4-FFF2-40B4-BE49-F238E27FC236}">
                <a16:creationId xmlns:a16="http://schemas.microsoft.com/office/drawing/2014/main" id="{64090A7B-57A4-4443-8B86-E4719EA8D07D}"/>
              </a:ext>
            </a:extLst>
          </p:cNvPr>
          <p:cNvSpPr/>
          <p:nvPr/>
        </p:nvSpPr>
        <p:spPr>
          <a:xfrm>
            <a:off x="4221187" y="1873581"/>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houses</a:t>
            </a:r>
          </a:p>
        </p:txBody>
      </p:sp>
      <p:sp>
        <p:nvSpPr>
          <p:cNvPr id="20" name="Rounded Rectangle 19">
            <a:extLst>
              <a:ext uri="{FF2B5EF4-FFF2-40B4-BE49-F238E27FC236}">
                <a16:creationId xmlns:a16="http://schemas.microsoft.com/office/drawing/2014/main" id="{A337B594-097A-AF47-8F61-8D8218044F23}"/>
              </a:ext>
            </a:extLst>
          </p:cNvPr>
          <p:cNvSpPr/>
          <p:nvPr/>
        </p:nvSpPr>
        <p:spPr>
          <a:xfrm>
            <a:off x="5282969" y="1873581"/>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people</a:t>
            </a:r>
          </a:p>
        </p:txBody>
      </p:sp>
      <p:sp>
        <p:nvSpPr>
          <p:cNvPr id="21" name="Rounded Rectangle 20">
            <a:extLst>
              <a:ext uri="{FF2B5EF4-FFF2-40B4-BE49-F238E27FC236}">
                <a16:creationId xmlns:a16="http://schemas.microsoft.com/office/drawing/2014/main" id="{D5CDDEBD-2A27-3D49-9ADC-65FEE0FC061D}"/>
              </a:ext>
            </a:extLst>
          </p:cNvPr>
          <p:cNvSpPr/>
          <p:nvPr/>
        </p:nvSpPr>
        <p:spPr>
          <a:xfrm>
            <a:off x="2019561" y="2557161"/>
            <a:ext cx="143915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post office</a:t>
            </a:r>
          </a:p>
        </p:txBody>
      </p:sp>
      <p:sp>
        <p:nvSpPr>
          <p:cNvPr id="28" name="Rounded Rectangle 27">
            <a:extLst>
              <a:ext uri="{FF2B5EF4-FFF2-40B4-BE49-F238E27FC236}">
                <a16:creationId xmlns:a16="http://schemas.microsoft.com/office/drawing/2014/main" id="{A94D3E5F-B6E8-CC4D-9342-DDFD8F3C2FAF}"/>
              </a:ext>
            </a:extLst>
          </p:cNvPr>
          <p:cNvSpPr/>
          <p:nvPr/>
        </p:nvSpPr>
        <p:spPr>
          <a:xfrm>
            <a:off x="2974036" y="4707626"/>
            <a:ext cx="143915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small shops</a:t>
            </a:r>
          </a:p>
        </p:txBody>
      </p:sp>
      <p:sp>
        <p:nvSpPr>
          <p:cNvPr id="15" name="Rounded Rectangle 14">
            <a:extLst>
              <a:ext uri="{FF2B5EF4-FFF2-40B4-BE49-F238E27FC236}">
                <a16:creationId xmlns:a16="http://schemas.microsoft.com/office/drawing/2014/main" id="{1D8FF7B2-D7A6-6C44-BAD5-FCF3C3A57285}"/>
              </a:ext>
            </a:extLst>
          </p:cNvPr>
          <p:cNvSpPr/>
          <p:nvPr/>
        </p:nvSpPr>
        <p:spPr>
          <a:xfrm>
            <a:off x="5389059" y="4525465"/>
            <a:ext cx="1865977"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primary school</a:t>
            </a:r>
          </a:p>
        </p:txBody>
      </p:sp>
      <p:sp>
        <p:nvSpPr>
          <p:cNvPr id="24" name="Rounded Rectangle 23">
            <a:extLst>
              <a:ext uri="{FF2B5EF4-FFF2-40B4-BE49-F238E27FC236}">
                <a16:creationId xmlns:a16="http://schemas.microsoft.com/office/drawing/2014/main" id="{27F47836-25D3-B343-B1A2-B9A0F8A3DA75}"/>
              </a:ext>
            </a:extLst>
          </p:cNvPr>
          <p:cNvSpPr/>
          <p:nvPr/>
        </p:nvSpPr>
        <p:spPr>
          <a:xfrm>
            <a:off x="3693615" y="4010996"/>
            <a:ext cx="1695444"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village green</a:t>
            </a:r>
          </a:p>
        </p:txBody>
      </p:sp>
      <p:pic>
        <p:nvPicPr>
          <p:cNvPr id="18" name="Graphic 17">
            <a:extLst>
              <a:ext uri="{FF2B5EF4-FFF2-40B4-BE49-F238E27FC236}">
                <a16:creationId xmlns:a16="http://schemas.microsoft.com/office/drawing/2014/main" id="{589C0422-0442-1548-A414-9B56CE899D7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4218" y="6027822"/>
            <a:ext cx="762000" cy="762000"/>
          </a:xfrm>
          <a:prstGeom prst="rect">
            <a:avLst/>
          </a:prstGeom>
        </p:spPr>
      </p:pic>
      <p:pic>
        <p:nvPicPr>
          <p:cNvPr id="29" name="Graphic 28">
            <a:extLst>
              <a:ext uri="{FF2B5EF4-FFF2-40B4-BE49-F238E27FC236}">
                <a16:creationId xmlns:a16="http://schemas.microsoft.com/office/drawing/2014/main" id="{A81022CC-D82F-5F44-ABE8-D32D9AB164E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477776" y="6027822"/>
            <a:ext cx="762000" cy="762000"/>
          </a:xfrm>
          <a:prstGeom prst="rect">
            <a:avLst/>
          </a:prstGeom>
        </p:spPr>
      </p:pic>
    </p:spTree>
    <p:extLst>
      <p:ext uri="{BB962C8B-B14F-4D97-AF65-F5344CB8AC3E}">
        <p14:creationId xmlns:p14="http://schemas.microsoft.com/office/powerpoint/2010/main" val="305343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DF0274-7676-5B4C-8A5E-4AB439B326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64721" y="0"/>
            <a:ext cx="7119884" cy="5912046"/>
          </a:xfrm>
          <a:prstGeom prst="rect">
            <a:avLst/>
          </a:prstGeom>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look carefully.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11" name="Rectangle 10">
            <a:extLst>
              <a:ext uri="{FF2B5EF4-FFF2-40B4-BE49-F238E27FC236}">
                <a16:creationId xmlns:a16="http://schemas.microsoft.com/office/drawing/2014/main" id="{5B39BE41-92DB-124F-AD5A-C66A79539E6D}"/>
              </a:ext>
            </a:extLst>
          </p:cNvPr>
          <p:cNvSpPr/>
          <p:nvPr/>
        </p:nvSpPr>
        <p:spPr>
          <a:xfrm>
            <a:off x="1064720" y="8296"/>
            <a:ext cx="2979371" cy="51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Bisley is a village in England.</a:t>
            </a:r>
          </a:p>
        </p:txBody>
      </p:sp>
      <p:sp>
        <p:nvSpPr>
          <p:cNvPr id="13" name="Rectangle 12">
            <a:extLst>
              <a:ext uri="{FF2B5EF4-FFF2-40B4-BE49-F238E27FC236}">
                <a16:creationId xmlns:a16="http://schemas.microsoft.com/office/drawing/2014/main" id="{B608A6F9-3754-4D4C-964C-C27D21DD10A7}"/>
              </a:ext>
            </a:extLst>
          </p:cNvPr>
          <p:cNvSpPr/>
          <p:nvPr/>
        </p:nvSpPr>
        <p:spPr>
          <a:xfrm>
            <a:off x="5893143" y="339452"/>
            <a:ext cx="2145135" cy="1134246"/>
          </a:xfrm>
          <a:prstGeom prst="rect">
            <a:avLst/>
          </a:prstGeom>
          <a:solidFill>
            <a:schemeClr val="bg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Perpetua" panose="02020502060401020303" pitchFamily="18" charset="77"/>
              </a:rPr>
              <a:t>Let’s find the school.</a:t>
            </a:r>
          </a:p>
        </p:txBody>
      </p:sp>
      <p:cxnSp>
        <p:nvCxnSpPr>
          <p:cNvPr id="6" name="Straight Arrow Connector 5">
            <a:extLst>
              <a:ext uri="{FF2B5EF4-FFF2-40B4-BE49-F238E27FC236}">
                <a16:creationId xmlns:a16="http://schemas.microsoft.com/office/drawing/2014/main" id="{AD4364F6-4DC0-BB4E-A1DD-FDA10F0D1A64}"/>
              </a:ext>
            </a:extLst>
          </p:cNvPr>
          <p:cNvCxnSpPr>
            <a:cxnSpLocks/>
          </p:cNvCxnSpPr>
          <p:nvPr/>
        </p:nvCxnSpPr>
        <p:spPr>
          <a:xfrm flipH="1">
            <a:off x="4131486" y="1417665"/>
            <a:ext cx="1815022" cy="2987474"/>
          </a:xfrm>
          <a:prstGeom prst="straightConnector1">
            <a:avLst/>
          </a:prstGeom>
          <a:ln w="41275">
            <a:solidFill>
              <a:schemeClr val="bg1"/>
            </a:solidFill>
            <a:tailEnd type="triangle"/>
          </a:ln>
        </p:spPr>
        <p:style>
          <a:lnRef idx="1">
            <a:schemeClr val="dk1"/>
          </a:lnRef>
          <a:fillRef idx="0">
            <a:schemeClr val="dk1"/>
          </a:fillRef>
          <a:effectRef idx="0">
            <a:schemeClr val="dk1"/>
          </a:effectRef>
          <a:fontRef idx="minor">
            <a:schemeClr val="tx1"/>
          </a:fontRef>
        </p:style>
      </p:cxnSp>
      <p:pic>
        <p:nvPicPr>
          <p:cNvPr id="12" name="Graphic 11">
            <a:extLst>
              <a:ext uri="{FF2B5EF4-FFF2-40B4-BE49-F238E27FC236}">
                <a16:creationId xmlns:a16="http://schemas.microsoft.com/office/drawing/2014/main" id="{8B10791E-B3D8-164D-8B31-BD013FF35A8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50148" y="6027822"/>
            <a:ext cx="762000" cy="762000"/>
          </a:xfrm>
          <a:prstGeom prst="rect">
            <a:avLst/>
          </a:prstGeom>
        </p:spPr>
      </p:pic>
    </p:spTree>
    <p:extLst>
      <p:ext uri="{BB962C8B-B14F-4D97-AF65-F5344CB8AC3E}">
        <p14:creationId xmlns:p14="http://schemas.microsoft.com/office/powerpoint/2010/main" val="263865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a:extLst>
              <a:ext uri="{FF2B5EF4-FFF2-40B4-BE49-F238E27FC236}">
                <a16:creationId xmlns:a16="http://schemas.microsoft.com/office/drawing/2014/main" id="{D07360F7-CA02-EE48-9D2F-0DE781033E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3665310"/>
            <a:ext cx="3343662" cy="22190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5F001773-9767-2440-A8E3-96654705151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09341" y="922683"/>
            <a:ext cx="3006877" cy="312381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draw and write.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25" name="Rounded Rectangle 24">
            <a:extLst>
              <a:ext uri="{FF2B5EF4-FFF2-40B4-BE49-F238E27FC236}">
                <a16:creationId xmlns:a16="http://schemas.microsoft.com/office/drawing/2014/main" id="{7E63AC5C-3265-8341-BDF9-066E61BDDBEE}"/>
              </a:ext>
            </a:extLst>
          </p:cNvPr>
          <p:cNvSpPr/>
          <p:nvPr/>
        </p:nvSpPr>
        <p:spPr>
          <a:xfrm>
            <a:off x="2845143" y="1579100"/>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church</a:t>
            </a:r>
          </a:p>
        </p:txBody>
      </p:sp>
      <p:sp>
        <p:nvSpPr>
          <p:cNvPr id="17" name="TextBox 16">
            <a:extLst>
              <a:ext uri="{FF2B5EF4-FFF2-40B4-BE49-F238E27FC236}">
                <a16:creationId xmlns:a16="http://schemas.microsoft.com/office/drawing/2014/main" id="{694AA04A-CBCC-5A44-83C4-F50A72CDD3CA}"/>
              </a:ext>
            </a:extLst>
          </p:cNvPr>
          <p:cNvSpPr txBox="1"/>
          <p:nvPr/>
        </p:nvSpPr>
        <p:spPr>
          <a:xfrm>
            <a:off x="3484605" y="174707"/>
            <a:ext cx="5531613" cy="769441"/>
          </a:xfrm>
          <a:prstGeom prst="rect">
            <a:avLst/>
          </a:prstGeom>
          <a:noFill/>
        </p:spPr>
        <p:txBody>
          <a:bodyPr wrap="square" rtlCol="0">
            <a:spAutoFit/>
          </a:bodyPr>
          <a:lstStyle/>
          <a:p>
            <a:pPr algn="ctr"/>
            <a:r>
              <a:rPr lang="en-US" sz="4400" b="1" u="sng" dirty="0">
                <a:latin typeface="Perpetua" panose="02020502060401020303" pitchFamily="18" charset="77"/>
              </a:rPr>
              <a:t>What is a village?</a:t>
            </a:r>
          </a:p>
        </p:txBody>
      </p:sp>
      <p:sp>
        <p:nvSpPr>
          <p:cNvPr id="2" name="Rectangle 1">
            <a:extLst>
              <a:ext uri="{FF2B5EF4-FFF2-40B4-BE49-F238E27FC236}">
                <a16:creationId xmlns:a16="http://schemas.microsoft.com/office/drawing/2014/main" id="{1F98E53B-205A-6B49-8371-9DE68F4AD40E}"/>
              </a:ext>
            </a:extLst>
          </p:cNvPr>
          <p:cNvSpPr/>
          <p:nvPr/>
        </p:nvSpPr>
        <p:spPr>
          <a:xfrm>
            <a:off x="3620530" y="2520778"/>
            <a:ext cx="1879000" cy="142102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a:solidFill>
                    <a:schemeClr val="bg1"/>
                  </a:solidFill>
                </a:ln>
                <a:solidFill>
                  <a:schemeClr val="tx1"/>
                </a:solidFill>
              </a:rPr>
              <a:t>village</a:t>
            </a:r>
          </a:p>
        </p:txBody>
      </p:sp>
      <p:sp>
        <p:nvSpPr>
          <p:cNvPr id="19" name="Rounded Rectangle 18">
            <a:extLst>
              <a:ext uri="{FF2B5EF4-FFF2-40B4-BE49-F238E27FC236}">
                <a16:creationId xmlns:a16="http://schemas.microsoft.com/office/drawing/2014/main" id="{64090A7B-57A4-4443-8B86-E4719EA8D07D}"/>
              </a:ext>
            </a:extLst>
          </p:cNvPr>
          <p:cNvSpPr/>
          <p:nvPr/>
        </p:nvSpPr>
        <p:spPr>
          <a:xfrm>
            <a:off x="4221187" y="1873581"/>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houses</a:t>
            </a:r>
          </a:p>
        </p:txBody>
      </p:sp>
      <p:sp>
        <p:nvSpPr>
          <p:cNvPr id="20" name="Rounded Rectangle 19">
            <a:extLst>
              <a:ext uri="{FF2B5EF4-FFF2-40B4-BE49-F238E27FC236}">
                <a16:creationId xmlns:a16="http://schemas.microsoft.com/office/drawing/2014/main" id="{A337B594-097A-AF47-8F61-8D8218044F23}"/>
              </a:ext>
            </a:extLst>
          </p:cNvPr>
          <p:cNvSpPr/>
          <p:nvPr/>
        </p:nvSpPr>
        <p:spPr>
          <a:xfrm>
            <a:off x="5282969" y="1873581"/>
            <a:ext cx="98930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people</a:t>
            </a:r>
          </a:p>
        </p:txBody>
      </p:sp>
      <p:sp>
        <p:nvSpPr>
          <p:cNvPr id="21" name="Rounded Rectangle 20">
            <a:extLst>
              <a:ext uri="{FF2B5EF4-FFF2-40B4-BE49-F238E27FC236}">
                <a16:creationId xmlns:a16="http://schemas.microsoft.com/office/drawing/2014/main" id="{D5CDDEBD-2A27-3D49-9ADC-65FEE0FC061D}"/>
              </a:ext>
            </a:extLst>
          </p:cNvPr>
          <p:cNvSpPr/>
          <p:nvPr/>
        </p:nvSpPr>
        <p:spPr>
          <a:xfrm>
            <a:off x="2019561" y="2557161"/>
            <a:ext cx="143915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post office</a:t>
            </a:r>
          </a:p>
        </p:txBody>
      </p:sp>
      <p:sp>
        <p:nvSpPr>
          <p:cNvPr id="28" name="Rounded Rectangle 27">
            <a:extLst>
              <a:ext uri="{FF2B5EF4-FFF2-40B4-BE49-F238E27FC236}">
                <a16:creationId xmlns:a16="http://schemas.microsoft.com/office/drawing/2014/main" id="{A94D3E5F-B6E8-CC4D-9342-DDFD8F3C2FAF}"/>
              </a:ext>
            </a:extLst>
          </p:cNvPr>
          <p:cNvSpPr/>
          <p:nvPr/>
        </p:nvSpPr>
        <p:spPr>
          <a:xfrm>
            <a:off x="2974036" y="4707626"/>
            <a:ext cx="1439158"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small shops</a:t>
            </a:r>
          </a:p>
        </p:txBody>
      </p:sp>
      <p:sp>
        <p:nvSpPr>
          <p:cNvPr id="15" name="Rounded Rectangle 14">
            <a:extLst>
              <a:ext uri="{FF2B5EF4-FFF2-40B4-BE49-F238E27FC236}">
                <a16:creationId xmlns:a16="http://schemas.microsoft.com/office/drawing/2014/main" id="{1D8FF7B2-D7A6-6C44-BAD5-FCF3C3A57285}"/>
              </a:ext>
            </a:extLst>
          </p:cNvPr>
          <p:cNvSpPr/>
          <p:nvPr/>
        </p:nvSpPr>
        <p:spPr>
          <a:xfrm>
            <a:off x="5424309" y="4508480"/>
            <a:ext cx="1865977"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primary school</a:t>
            </a:r>
          </a:p>
        </p:txBody>
      </p:sp>
      <p:sp>
        <p:nvSpPr>
          <p:cNvPr id="18" name="Rounded Rectangle 17">
            <a:extLst>
              <a:ext uri="{FF2B5EF4-FFF2-40B4-BE49-F238E27FC236}">
                <a16:creationId xmlns:a16="http://schemas.microsoft.com/office/drawing/2014/main" id="{2F338D52-8F62-0F4C-A944-AB4CC748FC98}"/>
              </a:ext>
            </a:extLst>
          </p:cNvPr>
          <p:cNvSpPr/>
          <p:nvPr/>
        </p:nvSpPr>
        <p:spPr>
          <a:xfrm>
            <a:off x="5661341" y="3047947"/>
            <a:ext cx="928301"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pub</a:t>
            </a:r>
          </a:p>
        </p:txBody>
      </p:sp>
      <p:sp>
        <p:nvSpPr>
          <p:cNvPr id="29" name="Rounded Rectangle 28">
            <a:extLst>
              <a:ext uri="{FF2B5EF4-FFF2-40B4-BE49-F238E27FC236}">
                <a16:creationId xmlns:a16="http://schemas.microsoft.com/office/drawing/2014/main" id="{21FF52E5-BC2A-6348-9084-39C523F31C3E}"/>
              </a:ext>
            </a:extLst>
          </p:cNvPr>
          <p:cNvSpPr/>
          <p:nvPr/>
        </p:nvSpPr>
        <p:spPr>
          <a:xfrm>
            <a:off x="1989553" y="3518861"/>
            <a:ext cx="1439157"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village hall</a:t>
            </a:r>
          </a:p>
        </p:txBody>
      </p:sp>
      <p:sp>
        <p:nvSpPr>
          <p:cNvPr id="31" name="Rounded Rectangle 30">
            <a:extLst>
              <a:ext uri="{FF2B5EF4-FFF2-40B4-BE49-F238E27FC236}">
                <a16:creationId xmlns:a16="http://schemas.microsoft.com/office/drawing/2014/main" id="{C02CA964-3456-7646-8D91-02FA297CEB12}"/>
              </a:ext>
            </a:extLst>
          </p:cNvPr>
          <p:cNvSpPr/>
          <p:nvPr/>
        </p:nvSpPr>
        <p:spPr>
          <a:xfrm>
            <a:off x="3693615" y="4010996"/>
            <a:ext cx="1695444" cy="540862"/>
          </a:xfrm>
          <a:prstGeom prst="roundRect">
            <a:avLst/>
          </a:prstGeom>
          <a:solidFill>
            <a:schemeClr val="accent6">
              <a:lumMod val="40000"/>
              <a:lumOff val="60000"/>
              <a:alpha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village green</a:t>
            </a:r>
          </a:p>
        </p:txBody>
      </p:sp>
      <p:pic>
        <p:nvPicPr>
          <p:cNvPr id="32" name="Graphic 31">
            <a:extLst>
              <a:ext uri="{FF2B5EF4-FFF2-40B4-BE49-F238E27FC236}">
                <a16:creationId xmlns:a16="http://schemas.microsoft.com/office/drawing/2014/main" id="{7AFCD8ED-05A1-CD4D-A522-1A5F5DABDAEE}"/>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477776" y="6027822"/>
            <a:ext cx="762000" cy="762000"/>
          </a:xfrm>
          <a:prstGeom prst="rect">
            <a:avLst/>
          </a:prstGeom>
        </p:spPr>
      </p:pic>
      <p:pic>
        <p:nvPicPr>
          <p:cNvPr id="33" name="Graphic 32">
            <a:extLst>
              <a:ext uri="{FF2B5EF4-FFF2-40B4-BE49-F238E27FC236}">
                <a16:creationId xmlns:a16="http://schemas.microsoft.com/office/drawing/2014/main" id="{E94B9841-984A-CB49-852B-27BEBABC0177}"/>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8254218" y="6027822"/>
            <a:ext cx="762000" cy="762000"/>
          </a:xfrm>
          <a:prstGeom prst="rect">
            <a:avLst/>
          </a:prstGeom>
        </p:spPr>
      </p:pic>
    </p:spTree>
    <p:extLst>
      <p:ext uri="{BB962C8B-B14F-4D97-AF65-F5344CB8AC3E}">
        <p14:creationId xmlns:p14="http://schemas.microsoft.com/office/powerpoint/2010/main" val="48690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DF0274-7676-5B4C-8A5E-4AB439B326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4721" y="0"/>
            <a:ext cx="7119884" cy="5912046"/>
          </a:xfrm>
          <a:prstGeom prst="rect">
            <a:avLst/>
          </a:prstGeom>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look carefully.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11" name="Rectangle 10">
            <a:extLst>
              <a:ext uri="{FF2B5EF4-FFF2-40B4-BE49-F238E27FC236}">
                <a16:creationId xmlns:a16="http://schemas.microsoft.com/office/drawing/2014/main" id="{5B39BE41-92DB-124F-AD5A-C66A79539E6D}"/>
              </a:ext>
            </a:extLst>
          </p:cNvPr>
          <p:cNvSpPr/>
          <p:nvPr/>
        </p:nvSpPr>
        <p:spPr>
          <a:xfrm>
            <a:off x="1064720" y="8296"/>
            <a:ext cx="2979371" cy="5166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Bisley is a village in England.</a:t>
            </a:r>
          </a:p>
        </p:txBody>
      </p:sp>
      <p:sp>
        <p:nvSpPr>
          <p:cNvPr id="13" name="Rectangle 12">
            <a:extLst>
              <a:ext uri="{FF2B5EF4-FFF2-40B4-BE49-F238E27FC236}">
                <a16:creationId xmlns:a16="http://schemas.microsoft.com/office/drawing/2014/main" id="{B608A6F9-3754-4D4C-964C-C27D21DD10A7}"/>
              </a:ext>
            </a:extLst>
          </p:cNvPr>
          <p:cNvSpPr/>
          <p:nvPr/>
        </p:nvSpPr>
        <p:spPr>
          <a:xfrm>
            <a:off x="5893143" y="680554"/>
            <a:ext cx="2145135" cy="793143"/>
          </a:xfrm>
          <a:prstGeom prst="rect">
            <a:avLst/>
          </a:prstGeom>
          <a:solidFill>
            <a:schemeClr val="bg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Perpetua" panose="02020502060401020303" pitchFamily="18" charset="77"/>
              </a:rPr>
              <a:t>Let’s find the village hall.</a:t>
            </a:r>
          </a:p>
        </p:txBody>
      </p:sp>
      <p:cxnSp>
        <p:nvCxnSpPr>
          <p:cNvPr id="6" name="Straight Arrow Connector 5">
            <a:extLst>
              <a:ext uri="{FF2B5EF4-FFF2-40B4-BE49-F238E27FC236}">
                <a16:creationId xmlns:a16="http://schemas.microsoft.com/office/drawing/2014/main" id="{AD4364F6-4DC0-BB4E-A1DD-FDA10F0D1A64}"/>
              </a:ext>
            </a:extLst>
          </p:cNvPr>
          <p:cNvCxnSpPr>
            <a:cxnSpLocks/>
          </p:cNvCxnSpPr>
          <p:nvPr/>
        </p:nvCxnSpPr>
        <p:spPr>
          <a:xfrm flipH="1">
            <a:off x="4154557" y="945954"/>
            <a:ext cx="1798394" cy="1489133"/>
          </a:xfrm>
          <a:prstGeom prst="straightConnector1">
            <a:avLst/>
          </a:prstGeom>
          <a:ln w="41275">
            <a:solidFill>
              <a:schemeClr val="bg1"/>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116A3F5A-B3D9-B648-B574-789EBA6B0723}"/>
              </a:ext>
            </a:extLst>
          </p:cNvPr>
          <p:cNvSpPr/>
          <p:nvPr/>
        </p:nvSpPr>
        <p:spPr>
          <a:xfrm>
            <a:off x="5893143" y="1517586"/>
            <a:ext cx="2145135" cy="754243"/>
          </a:xfrm>
          <a:prstGeom prst="rect">
            <a:avLst/>
          </a:prstGeom>
          <a:solidFill>
            <a:schemeClr val="bg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Perpetua" panose="02020502060401020303" pitchFamily="18" charset="77"/>
              </a:rPr>
              <a:t>Let’s find the pub.</a:t>
            </a:r>
          </a:p>
        </p:txBody>
      </p:sp>
      <p:cxnSp>
        <p:nvCxnSpPr>
          <p:cNvPr id="14" name="Straight Arrow Connector 13">
            <a:extLst>
              <a:ext uri="{FF2B5EF4-FFF2-40B4-BE49-F238E27FC236}">
                <a16:creationId xmlns:a16="http://schemas.microsoft.com/office/drawing/2014/main" id="{0DA7A6DD-661D-4549-B118-EB124DAD6CE5}"/>
              </a:ext>
            </a:extLst>
          </p:cNvPr>
          <p:cNvCxnSpPr>
            <a:cxnSpLocks/>
          </p:cNvCxnSpPr>
          <p:nvPr/>
        </p:nvCxnSpPr>
        <p:spPr>
          <a:xfrm flipH="1">
            <a:off x="4765019" y="2196143"/>
            <a:ext cx="1178986" cy="1660240"/>
          </a:xfrm>
          <a:prstGeom prst="straightConnector1">
            <a:avLst/>
          </a:prstGeom>
          <a:ln w="41275">
            <a:solidFill>
              <a:schemeClr val="bg1"/>
            </a:solidFill>
            <a:tailEnd type="triangle"/>
          </a:ln>
        </p:spPr>
        <p:style>
          <a:lnRef idx="1">
            <a:schemeClr val="dk1"/>
          </a:lnRef>
          <a:fillRef idx="0">
            <a:schemeClr val="dk1"/>
          </a:fillRef>
          <a:effectRef idx="0">
            <a:schemeClr val="dk1"/>
          </a:effectRef>
          <a:fontRef idx="minor">
            <a:schemeClr val="tx1"/>
          </a:fontRef>
        </p:style>
      </p:cxnSp>
      <p:pic>
        <p:nvPicPr>
          <p:cNvPr id="15" name="Graphic 14">
            <a:extLst>
              <a:ext uri="{FF2B5EF4-FFF2-40B4-BE49-F238E27FC236}">
                <a16:creationId xmlns:a16="http://schemas.microsoft.com/office/drawing/2014/main" id="{EDFC523E-D48F-834C-A326-1B2E05F3F68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50148" y="6027822"/>
            <a:ext cx="762000" cy="762000"/>
          </a:xfrm>
          <a:prstGeom prst="rect">
            <a:avLst/>
          </a:prstGeom>
        </p:spPr>
      </p:pic>
    </p:spTree>
    <p:extLst>
      <p:ext uri="{BB962C8B-B14F-4D97-AF65-F5344CB8AC3E}">
        <p14:creationId xmlns:p14="http://schemas.microsoft.com/office/powerpoint/2010/main" val="14757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discuss and write.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17" name="TextBox 16">
            <a:extLst>
              <a:ext uri="{FF2B5EF4-FFF2-40B4-BE49-F238E27FC236}">
                <a16:creationId xmlns:a16="http://schemas.microsoft.com/office/drawing/2014/main" id="{694AA04A-CBCC-5A44-83C4-F50A72CDD3CA}"/>
              </a:ext>
            </a:extLst>
          </p:cNvPr>
          <p:cNvSpPr txBox="1"/>
          <p:nvPr/>
        </p:nvSpPr>
        <p:spPr>
          <a:xfrm>
            <a:off x="3484605" y="174707"/>
            <a:ext cx="5531613" cy="769441"/>
          </a:xfrm>
          <a:prstGeom prst="rect">
            <a:avLst/>
          </a:prstGeom>
          <a:noFill/>
        </p:spPr>
        <p:txBody>
          <a:bodyPr wrap="square" rtlCol="0">
            <a:spAutoFit/>
          </a:bodyPr>
          <a:lstStyle/>
          <a:p>
            <a:pPr algn="ctr"/>
            <a:r>
              <a:rPr lang="en-US" sz="4400" b="1" u="sng" dirty="0">
                <a:latin typeface="Perpetua" panose="02020502060401020303" pitchFamily="18" charset="77"/>
              </a:rPr>
              <a:t>What is a village?</a:t>
            </a:r>
          </a:p>
        </p:txBody>
      </p:sp>
      <p:sp>
        <p:nvSpPr>
          <p:cNvPr id="28" name="Rounded Rectangle 27">
            <a:extLst>
              <a:ext uri="{FF2B5EF4-FFF2-40B4-BE49-F238E27FC236}">
                <a16:creationId xmlns:a16="http://schemas.microsoft.com/office/drawing/2014/main" id="{A74BEB89-9537-824F-BE00-2B6D17F93AA1}"/>
              </a:ext>
            </a:extLst>
          </p:cNvPr>
          <p:cNvSpPr/>
          <p:nvPr/>
        </p:nvSpPr>
        <p:spPr>
          <a:xfrm>
            <a:off x="2540000" y="912078"/>
            <a:ext cx="5740780" cy="142102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Perpetua" panose="02020502060401020303" pitchFamily="18" charset="77"/>
              </a:rPr>
              <a:t>Now write some sentences.</a:t>
            </a:r>
          </a:p>
          <a:p>
            <a:pPr marL="457200" indent="-457200">
              <a:buFont typeface="+mj-lt"/>
              <a:buAutoNum type="arabicPeriod"/>
            </a:pPr>
            <a:r>
              <a:rPr lang="en-US" sz="2000" dirty="0">
                <a:solidFill>
                  <a:schemeClr val="tx1"/>
                </a:solidFill>
                <a:latin typeface="Perpetua" panose="02020502060401020303" pitchFamily="18" charset="77"/>
              </a:rPr>
              <a:t>What is </a:t>
            </a:r>
            <a:r>
              <a:rPr lang="en-US" sz="2000" u="sng" dirty="0">
                <a:solidFill>
                  <a:schemeClr val="tx1"/>
                </a:solidFill>
                <a:latin typeface="Perpetua" panose="02020502060401020303" pitchFamily="18" charset="77"/>
              </a:rPr>
              <a:t>different</a:t>
            </a:r>
            <a:r>
              <a:rPr lang="en-US" sz="2000" dirty="0">
                <a:solidFill>
                  <a:schemeClr val="tx1"/>
                </a:solidFill>
                <a:latin typeface="Perpetua" panose="02020502060401020303" pitchFamily="18" charset="77"/>
              </a:rPr>
              <a:t> between a </a:t>
            </a:r>
            <a:r>
              <a:rPr lang="en-US" sz="2000" b="1" dirty="0">
                <a:solidFill>
                  <a:schemeClr val="tx1"/>
                </a:solidFill>
                <a:latin typeface="Perpetua" panose="02020502060401020303" pitchFamily="18" charset="77"/>
              </a:rPr>
              <a:t>village</a:t>
            </a:r>
            <a:r>
              <a:rPr lang="en-US" sz="2000" dirty="0">
                <a:solidFill>
                  <a:schemeClr val="tx1"/>
                </a:solidFill>
                <a:latin typeface="Perpetua" panose="02020502060401020303" pitchFamily="18" charset="77"/>
              </a:rPr>
              <a:t> and a </a:t>
            </a:r>
            <a:r>
              <a:rPr lang="en-US" sz="2000" b="1" dirty="0">
                <a:solidFill>
                  <a:schemeClr val="tx1"/>
                </a:solidFill>
                <a:latin typeface="Perpetua" panose="02020502060401020303" pitchFamily="18" charset="77"/>
              </a:rPr>
              <a:t>hamlet</a:t>
            </a:r>
            <a:r>
              <a:rPr lang="en-US" sz="2000" dirty="0">
                <a:solidFill>
                  <a:schemeClr val="tx1"/>
                </a:solidFill>
                <a:latin typeface="Perpetua" panose="02020502060401020303" pitchFamily="18" charset="77"/>
              </a:rPr>
              <a:t>?</a:t>
            </a:r>
          </a:p>
          <a:p>
            <a:pPr marL="457200" indent="-457200">
              <a:buFont typeface="+mj-lt"/>
              <a:buAutoNum type="arabicPeriod"/>
            </a:pPr>
            <a:r>
              <a:rPr lang="en-US" sz="2000" dirty="0">
                <a:solidFill>
                  <a:schemeClr val="tx1"/>
                </a:solidFill>
                <a:latin typeface="Perpetua" panose="02020502060401020303" pitchFamily="18" charset="77"/>
              </a:rPr>
              <a:t>What is </a:t>
            </a:r>
            <a:r>
              <a:rPr lang="en-US" sz="2000" u="sng" dirty="0">
                <a:solidFill>
                  <a:schemeClr val="tx1"/>
                </a:solidFill>
                <a:latin typeface="Perpetua" panose="02020502060401020303" pitchFamily="18" charset="77"/>
              </a:rPr>
              <a:t>similar</a:t>
            </a:r>
            <a:r>
              <a:rPr lang="en-US" sz="2000" dirty="0">
                <a:solidFill>
                  <a:schemeClr val="tx1"/>
                </a:solidFill>
                <a:latin typeface="Perpetua" panose="02020502060401020303" pitchFamily="18" charset="77"/>
              </a:rPr>
              <a:t> about a village and a hamlet? </a:t>
            </a:r>
          </a:p>
        </p:txBody>
      </p:sp>
      <p:sp>
        <p:nvSpPr>
          <p:cNvPr id="2" name="Rectangle 1">
            <a:extLst>
              <a:ext uri="{FF2B5EF4-FFF2-40B4-BE49-F238E27FC236}">
                <a16:creationId xmlns:a16="http://schemas.microsoft.com/office/drawing/2014/main" id="{1F98E53B-205A-6B49-8371-9DE68F4AD40E}"/>
              </a:ext>
            </a:extLst>
          </p:cNvPr>
          <p:cNvSpPr/>
          <p:nvPr/>
        </p:nvSpPr>
        <p:spPr>
          <a:xfrm>
            <a:off x="3620530" y="2520778"/>
            <a:ext cx="1879000" cy="1421027"/>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a:solidFill>
                    <a:schemeClr val="bg1"/>
                  </a:solidFill>
                </a:ln>
                <a:solidFill>
                  <a:schemeClr val="tx1"/>
                </a:solidFill>
              </a:rPr>
              <a:t>village</a:t>
            </a:r>
          </a:p>
        </p:txBody>
      </p:sp>
      <p:pic>
        <p:nvPicPr>
          <p:cNvPr id="10" name="Graphic 9">
            <a:extLst>
              <a:ext uri="{FF2B5EF4-FFF2-40B4-BE49-F238E27FC236}">
                <a16:creationId xmlns:a16="http://schemas.microsoft.com/office/drawing/2014/main" id="{75E67FCB-AE32-C24D-A21E-034140B26AB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4218" y="6027822"/>
            <a:ext cx="762000" cy="762000"/>
          </a:xfrm>
          <a:prstGeom prst="rect">
            <a:avLst/>
          </a:prstGeom>
        </p:spPr>
      </p:pic>
      <p:pic>
        <p:nvPicPr>
          <p:cNvPr id="11" name="Graphic 10">
            <a:extLst>
              <a:ext uri="{FF2B5EF4-FFF2-40B4-BE49-F238E27FC236}">
                <a16:creationId xmlns:a16="http://schemas.microsoft.com/office/drawing/2014/main" id="{E31FBE93-1535-DC44-9286-3F39F967C31A}"/>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7492218" y="6027822"/>
            <a:ext cx="762000" cy="762000"/>
          </a:xfrm>
          <a:prstGeom prst="rect">
            <a:avLst/>
          </a:prstGeom>
        </p:spPr>
      </p:pic>
    </p:spTree>
    <p:extLst>
      <p:ext uri="{BB962C8B-B14F-4D97-AF65-F5344CB8AC3E}">
        <p14:creationId xmlns:p14="http://schemas.microsoft.com/office/powerpoint/2010/main" val="1347936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5801700"/>
            <a:ext cx="9144000" cy="11215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use our new words and remember.</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8" name="TextBox 7">
            <a:extLst>
              <a:ext uri="{FF2B5EF4-FFF2-40B4-BE49-F238E27FC236}">
                <a16:creationId xmlns:a16="http://schemas.microsoft.com/office/drawing/2014/main" id="{2708D170-B491-5040-8661-231D4DFAE2C2}"/>
              </a:ext>
            </a:extLst>
          </p:cNvPr>
          <p:cNvSpPr txBox="1"/>
          <p:nvPr/>
        </p:nvSpPr>
        <p:spPr>
          <a:xfrm>
            <a:off x="290373" y="524943"/>
            <a:ext cx="3753719" cy="5170646"/>
          </a:xfrm>
          <a:prstGeom prst="rect">
            <a:avLst/>
          </a:prstGeom>
          <a:solidFill>
            <a:schemeClr val="bg1">
              <a:alpha val="82000"/>
            </a:schemeClr>
          </a:solidFill>
        </p:spPr>
        <p:txBody>
          <a:bodyPr wrap="square" rtlCol="0">
            <a:spAutoFit/>
          </a:bodyPr>
          <a:lstStyle/>
          <a:p>
            <a:r>
              <a:rPr lang="en-US" sz="3000" dirty="0">
                <a:latin typeface="Perpetua" panose="02020502060401020303" pitchFamily="18" charset="77"/>
              </a:rPr>
              <a:t>This is a </a:t>
            </a:r>
            <a:r>
              <a:rPr lang="en-US" sz="3000" b="1" dirty="0">
                <a:latin typeface="Perpetua" panose="02020502060401020303" pitchFamily="18" charset="77"/>
              </a:rPr>
              <a:t>pub</a:t>
            </a:r>
            <a:r>
              <a:rPr lang="en-US" sz="3000" dirty="0">
                <a:latin typeface="Perpetua" panose="02020502060401020303" pitchFamily="18" charset="77"/>
              </a:rPr>
              <a:t>.</a:t>
            </a:r>
          </a:p>
          <a:p>
            <a:r>
              <a:rPr lang="en-US" sz="3000" dirty="0">
                <a:latin typeface="Perpetua" panose="02020502060401020303" pitchFamily="18" charset="77"/>
              </a:rPr>
              <a:t>Is this settlement a hamlet or a village?</a:t>
            </a:r>
          </a:p>
          <a:p>
            <a:endParaRPr lang="en-US" sz="3000" dirty="0">
              <a:latin typeface="Perpetua" panose="02020502060401020303" pitchFamily="18" charset="77"/>
            </a:endParaRPr>
          </a:p>
          <a:p>
            <a:r>
              <a:rPr lang="en-US" sz="3000" dirty="0">
                <a:latin typeface="Perpetua" panose="02020502060401020303" pitchFamily="18" charset="77"/>
              </a:rPr>
              <a:t>If this settlement only had some houses, is it a hamlet or a village? </a:t>
            </a:r>
          </a:p>
          <a:p>
            <a:endParaRPr lang="en-US" sz="3000" dirty="0">
              <a:latin typeface="Perpetua" panose="02020502060401020303" pitchFamily="18" charset="77"/>
            </a:endParaRPr>
          </a:p>
          <a:p>
            <a:r>
              <a:rPr lang="en-US" sz="3000" dirty="0">
                <a:latin typeface="Perpetua" panose="02020502060401020303" pitchFamily="18" charset="77"/>
              </a:rPr>
              <a:t>If this settlement had a </a:t>
            </a:r>
            <a:r>
              <a:rPr lang="en-US" sz="3000" b="1" dirty="0">
                <a:latin typeface="Perpetua" panose="02020502060401020303" pitchFamily="18" charset="77"/>
              </a:rPr>
              <a:t>church</a:t>
            </a:r>
            <a:r>
              <a:rPr lang="en-US" sz="3000" dirty="0">
                <a:latin typeface="Perpetua" panose="02020502060401020303" pitchFamily="18" charset="77"/>
              </a:rPr>
              <a:t> and a </a:t>
            </a:r>
            <a:r>
              <a:rPr lang="en-US" sz="3000" b="1" dirty="0">
                <a:latin typeface="Perpetua" panose="02020502060401020303" pitchFamily="18" charset="77"/>
              </a:rPr>
              <a:t>primary school</a:t>
            </a:r>
            <a:r>
              <a:rPr lang="en-US" sz="3000" dirty="0">
                <a:latin typeface="Perpetua" panose="02020502060401020303" pitchFamily="18" charset="77"/>
              </a:rPr>
              <a:t>, ...</a:t>
            </a:r>
          </a:p>
        </p:txBody>
      </p:sp>
      <p:pic>
        <p:nvPicPr>
          <p:cNvPr id="13" name="Picture 2">
            <a:extLst>
              <a:ext uri="{FF2B5EF4-FFF2-40B4-BE49-F238E27FC236}">
                <a16:creationId xmlns:a16="http://schemas.microsoft.com/office/drawing/2014/main" id="{29BFADBF-4E8E-B147-89C7-8F8C3614B92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044092" y="32402"/>
            <a:ext cx="5099908" cy="5838159"/>
          </a:xfrm>
          <a:prstGeom prst="rect">
            <a:avLst/>
          </a:prstGeom>
          <a:noFill/>
          <a:effectLst>
            <a:softEdge rad="152400"/>
          </a:effectLst>
          <a:extLst>
            <a:ext uri="{909E8E84-426E-40DD-AFC4-6F175D3DCCD1}">
              <a14:hiddenFill xmlns:a14="http://schemas.microsoft.com/office/drawing/2010/main">
                <a:solidFill>
                  <a:srgbClr val="FFFFFF"/>
                </a:solidFill>
              </a14:hiddenFill>
            </a:ext>
          </a:extLst>
        </p:spPr>
      </p:pic>
      <p:pic>
        <p:nvPicPr>
          <p:cNvPr id="11" name="Graphic 10">
            <a:extLst>
              <a:ext uri="{FF2B5EF4-FFF2-40B4-BE49-F238E27FC236}">
                <a16:creationId xmlns:a16="http://schemas.microsoft.com/office/drawing/2014/main" id="{CFD66577-42BF-004D-9DE8-B964B47AA63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0148" y="6025777"/>
            <a:ext cx="762000" cy="762000"/>
          </a:xfrm>
          <a:prstGeom prst="rect">
            <a:avLst/>
          </a:prstGeom>
        </p:spPr>
      </p:pic>
      <p:pic>
        <p:nvPicPr>
          <p:cNvPr id="12" name="Graphic 11">
            <a:extLst>
              <a:ext uri="{FF2B5EF4-FFF2-40B4-BE49-F238E27FC236}">
                <a16:creationId xmlns:a16="http://schemas.microsoft.com/office/drawing/2014/main" id="{0CA8AF34-F9D0-5E4F-95D6-E8D9DEB5734F}"/>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7488148" y="6015926"/>
            <a:ext cx="762000" cy="762000"/>
          </a:xfrm>
          <a:prstGeom prst="rect">
            <a:avLst/>
          </a:prstGeom>
        </p:spPr>
      </p:pic>
    </p:spTree>
    <p:extLst>
      <p:ext uri="{BB962C8B-B14F-4D97-AF65-F5344CB8AC3E}">
        <p14:creationId xmlns:p14="http://schemas.microsoft.com/office/powerpoint/2010/main" val="255869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5" end="5"/>
                                            </p:txEl>
                                          </p:spTgt>
                                        </p:tgtEl>
                                        <p:attrNameLst>
                                          <p:attrName>style.visibility</p:attrName>
                                        </p:attrNameLst>
                                      </p:cBhvr>
                                      <p:to>
                                        <p:strVal val="visible"/>
                                      </p:to>
                                    </p:set>
                                    <p:animEffect transition="in" filter="fade">
                                      <p:cBhvr>
                                        <p:cTn id="1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discuss, draw and write.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graphicFrame>
        <p:nvGraphicFramePr>
          <p:cNvPr id="21" name="Content Placeholder 4">
            <a:extLst>
              <a:ext uri="{FF2B5EF4-FFF2-40B4-BE49-F238E27FC236}">
                <a16:creationId xmlns:a16="http://schemas.microsoft.com/office/drawing/2014/main" id="{1D505BA6-9AD9-4348-9AD5-E838EE5E5FA8}"/>
              </a:ext>
            </a:extLst>
          </p:cNvPr>
          <p:cNvGraphicFramePr>
            <a:graphicFrameLocks/>
          </p:cNvGraphicFramePr>
          <p:nvPr>
            <p:extLst>
              <p:ext uri="{D42A27DB-BD31-4B8C-83A1-F6EECF244321}">
                <p14:modId xmlns:p14="http://schemas.microsoft.com/office/powerpoint/2010/main" val="895648489"/>
              </p:ext>
            </p:extLst>
          </p:nvPr>
        </p:nvGraphicFramePr>
        <p:xfrm>
          <a:off x="144970" y="248939"/>
          <a:ext cx="5752431" cy="5410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Rounded Rectangle 23">
            <a:extLst>
              <a:ext uri="{FF2B5EF4-FFF2-40B4-BE49-F238E27FC236}">
                <a16:creationId xmlns:a16="http://schemas.microsoft.com/office/drawing/2014/main" id="{EDC4E2F6-002F-2B49-9D29-1D551594E7C7}"/>
              </a:ext>
            </a:extLst>
          </p:cNvPr>
          <p:cNvSpPr/>
          <p:nvPr/>
        </p:nvSpPr>
        <p:spPr>
          <a:xfrm>
            <a:off x="5351802" y="992568"/>
            <a:ext cx="3647227" cy="1257338"/>
          </a:xfrm>
          <a:prstGeom prst="round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Perpetua" panose="02020502060401020303" pitchFamily="18" charset="77"/>
              </a:rPr>
              <a:t>Last lesson, you drew this triangle diagram on a </a:t>
            </a:r>
            <a:r>
              <a:rPr lang="en-US" sz="2400" u="sng" dirty="0">
                <a:solidFill>
                  <a:schemeClr val="tx1"/>
                </a:solidFill>
                <a:latin typeface="Perpetua" panose="02020502060401020303" pitchFamily="18" charset="77"/>
              </a:rPr>
              <a:t>full page</a:t>
            </a:r>
            <a:r>
              <a:rPr lang="en-US" sz="2400" dirty="0">
                <a:solidFill>
                  <a:schemeClr val="tx1"/>
                </a:solidFill>
                <a:latin typeface="Perpetua" panose="02020502060401020303" pitchFamily="18" charset="77"/>
              </a:rPr>
              <a:t> and divided it into four. </a:t>
            </a:r>
          </a:p>
        </p:txBody>
      </p:sp>
      <p:sp>
        <p:nvSpPr>
          <p:cNvPr id="25" name="Rounded Rectangle 24">
            <a:extLst>
              <a:ext uri="{FF2B5EF4-FFF2-40B4-BE49-F238E27FC236}">
                <a16:creationId xmlns:a16="http://schemas.microsoft.com/office/drawing/2014/main" id="{7E63AC5C-3265-8341-BDF9-066E61BDDBEE}"/>
              </a:ext>
            </a:extLst>
          </p:cNvPr>
          <p:cNvSpPr/>
          <p:nvPr/>
        </p:nvSpPr>
        <p:spPr>
          <a:xfrm>
            <a:off x="4839593" y="4005527"/>
            <a:ext cx="4192251" cy="1135612"/>
          </a:xfrm>
          <a:prstGeom prst="roundRect">
            <a:avLst/>
          </a:prstGeom>
          <a:solidFill>
            <a:srgbClr val="FFFF00">
              <a:alpha val="4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latin typeface="Perpetua" panose="02020502060401020303" pitchFamily="18" charset="77"/>
              </a:rPr>
              <a:t>What things do you find in a </a:t>
            </a:r>
            <a:r>
              <a:rPr lang="en-US" sz="2200" b="1" dirty="0">
                <a:solidFill>
                  <a:schemeClr val="tx1"/>
                </a:solidFill>
                <a:latin typeface="Perpetua" panose="02020502060401020303" pitchFamily="18" charset="77"/>
              </a:rPr>
              <a:t>village</a:t>
            </a:r>
            <a:r>
              <a:rPr lang="en-US" sz="2200" dirty="0">
                <a:solidFill>
                  <a:schemeClr val="tx1"/>
                </a:solidFill>
                <a:latin typeface="Perpetua" panose="02020502060401020303" pitchFamily="18" charset="77"/>
              </a:rPr>
              <a:t>?</a:t>
            </a:r>
          </a:p>
          <a:p>
            <a:pPr algn="ctr"/>
            <a:r>
              <a:rPr lang="en-US" sz="2200" dirty="0">
                <a:solidFill>
                  <a:schemeClr val="tx1"/>
                </a:solidFill>
                <a:latin typeface="Perpetua" panose="02020502060401020303" pitchFamily="18" charset="77"/>
              </a:rPr>
              <a:t>How many can you remember without looking at your notes?</a:t>
            </a:r>
          </a:p>
        </p:txBody>
      </p:sp>
      <p:sp>
        <p:nvSpPr>
          <p:cNvPr id="17" name="TextBox 16">
            <a:extLst>
              <a:ext uri="{FF2B5EF4-FFF2-40B4-BE49-F238E27FC236}">
                <a16:creationId xmlns:a16="http://schemas.microsoft.com/office/drawing/2014/main" id="{694AA04A-CBCC-5A44-83C4-F50A72CDD3CA}"/>
              </a:ext>
            </a:extLst>
          </p:cNvPr>
          <p:cNvSpPr txBox="1"/>
          <p:nvPr/>
        </p:nvSpPr>
        <p:spPr>
          <a:xfrm>
            <a:off x="3484605" y="174707"/>
            <a:ext cx="5531613" cy="769441"/>
          </a:xfrm>
          <a:prstGeom prst="rect">
            <a:avLst/>
          </a:prstGeom>
          <a:noFill/>
        </p:spPr>
        <p:txBody>
          <a:bodyPr wrap="square" rtlCol="0">
            <a:spAutoFit/>
          </a:bodyPr>
          <a:lstStyle/>
          <a:p>
            <a:pPr algn="ctr"/>
            <a:r>
              <a:rPr lang="en-US" sz="4400" b="1" u="sng" dirty="0">
                <a:latin typeface="Perpetua" panose="02020502060401020303" pitchFamily="18" charset="77"/>
              </a:rPr>
              <a:t>Types of settlement</a:t>
            </a:r>
          </a:p>
        </p:txBody>
      </p:sp>
      <p:pic>
        <p:nvPicPr>
          <p:cNvPr id="12" name="Graphic 11">
            <a:extLst>
              <a:ext uri="{FF2B5EF4-FFF2-40B4-BE49-F238E27FC236}">
                <a16:creationId xmlns:a16="http://schemas.microsoft.com/office/drawing/2014/main" id="{6ADE5636-3065-B244-8781-F639BCDA6C36}"/>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8254218" y="6027822"/>
            <a:ext cx="762000" cy="762000"/>
          </a:xfrm>
          <a:prstGeom prst="rect">
            <a:avLst/>
          </a:prstGeom>
        </p:spPr>
      </p:pic>
      <p:pic>
        <p:nvPicPr>
          <p:cNvPr id="13" name="Graphic 12">
            <a:extLst>
              <a:ext uri="{FF2B5EF4-FFF2-40B4-BE49-F238E27FC236}">
                <a16:creationId xmlns:a16="http://schemas.microsoft.com/office/drawing/2014/main" id="{2E985478-91C8-B04B-BC86-202BA61E0040}"/>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7477776" y="6027822"/>
            <a:ext cx="762000" cy="762000"/>
          </a:xfrm>
          <a:prstGeom prst="rect">
            <a:avLst/>
          </a:prstGeom>
        </p:spPr>
      </p:pic>
      <p:pic>
        <p:nvPicPr>
          <p:cNvPr id="14" name="Graphic 13">
            <a:extLst>
              <a:ext uri="{FF2B5EF4-FFF2-40B4-BE49-F238E27FC236}">
                <a16:creationId xmlns:a16="http://schemas.microsoft.com/office/drawing/2014/main" id="{3683F1B8-9B19-224A-ADBC-A0EE8B4D1A3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6587994" y="6027822"/>
            <a:ext cx="762000" cy="762000"/>
          </a:xfrm>
          <a:prstGeom prst="rect">
            <a:avLst/>
          </a:prstGeom>
        </p:spPr>
      </p:pic>
    </p:spTree>
    <p:extLst>
      <p:ext uri="{BB962C8B-B14F-4D97-AF65-F5344CB8AC3E}">
        <p14:creationId xmlns:p14="http://schemas.microsoft.com/office/powerpoint/2010/main" val="104229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a:extLst>
              <a:ext uri="{FF2B5EF4-FFF2-40B4-BE49-F238E27FC236}">
                <a16:creationId xmlns:a16="http://schemas.microsoft.com/office/drawing/2014/main" id="{6D04F418-D755-BA45-A457-12F512D772BB}"/>
              </a:ext>
            </a:extLst>
          </p:cNvPr>
          <p:cNvPicPr>
            <a:picLocks noChangeAspect="1" noChangeArrowheads="1"/>
          </p:cNvPicPr>
          <p:nvPr/>
        </p:nvPicPr>
        <p:blipFill rotWithShape="1">
          <a:blip r:embed="rId2" cstate="email">
            <a:alphaModFix amt="14000"/>
            <a:extLst>
              <a:ext uri="{28A0092B-C50C-407E-A947-70E740481C1C}">
                <a14:useLocalDpi xmlns:a14="http://schemas.microsoft.com/office/drawing/2010/main"/>
              </a:ext>
            </a:extLst>
          </a:blip>
          <a:srcRect/>
          <a:stretch/>
        </p:blipFill>
        <p:spPr bwMode="auto">
          <a:xfrm>
            <a:off x="-1" y="-5763"/>
            <a:ext cx="9144000" cy="5763810"/>
          </a:xfrm>
          <a:prstGeom prst="rect">
            <a:avLst/>
          </a:prstGeom>
          <a:noFill/>
          <a:effectLst>
            <a:outerShdw blurRad="50800" dist="50800" dir="5400000" algn="ctr" rotWithShape="0">
              <a:srgbClr val="000000">
                <a:alpha val="41000"/>
              </a:srgbClr>
            </a:outerShdw>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2" y="5829062"/>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dirty="0">
                <a:latin typeface="Perpetua"/>
                <a:ea typeface="Perpetua" charset="0"/>
                <a:cs typeface="Perpetua" charset="0"/>
              </a:rPr>
              <a:t>   Let’s check we understand.</a:t>
            </a:r>
            <a:endParaRPr lang="en-GB" sz="3200" dirty="0">
              <a:latin typeface="Perpetua" charset="0"/>
              <a:ea typeface="Perpetua" charset="0"/>
              <a:cs typeface="Perpetua" charset="0"/>
            </a:endParaRP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11" name="Rectangle 10">
            <a:extLst>
              <a:ext uri="{FF2B5EF4-FFF2-40B4-BE49-F238E27FC236}">
                <a16:creationId xmlns:a16="http://schemas.microsoft.com/office/drawing/2014/main" id="{3AB333E9-A3EC-A84C-B58F-2CFDCCA0563E}"/>
              </a:ext>
            </a:extLst>
          </p:cNvPr>
          <p:cNvSpPr/>
          <p:nvPr/>
        </p:nvSpPr>
        <p:spPr>
          <a:xfrm>
            <a:off x="311083" y="248939"/>
            <a:ext cx="8521831" cy="4524315"/>
          </a:xfrm>
          <a:prstGeom prst="rect">
            <a:avLst/>
          </a:prstGeom>
        </p:spPr>
        <p:txBody>
          <a:bodyPr wrap="square">
            <a:spAutoFit/>
          </a:bodyPr>
          <a:lstStyle/>
          <a:p>
            <a:r>
              <a:rPr lang="en-GB" sz="3200" dirty="0">
                <a:latin typeface="Perpetua" panose="02020502060401020303" pitchFamily="18" charset="77"/>
                <a:ea typeface="Baskerville" panose="02020502070401020303" pitchFamily="18" charset="0"/>
                <a:cs typeface="Perpetua" charset="0"/>
              </a:rPr>
              <a:t>Let’s say these as full sentences very quickly!</a:t>
            </a:r>
          </a:p>
          <a:p>
            <a:endParaRPr lang="en-GB" sz="3200" dirty="0">
              <a:latin typeface="Perpetua" panose="02020502060401020303" pitchFamily="18" charset="77"/>
              <a:ea typeface="Baskerville" panose="02020502070401020303" pitchFamily="18" charset="0"/>
              <a:cs typeface="Perpetua" charset="0"/>
            </a:endParaRPr>
          </a:p>
          <a:p>
            <a:pPr marL="514350" indent="-514350">
              <a:buFont typeface="+mj-lt"/>
              <a:buAutoNum type="arabicPeriod"/>
            </a:pPr>
            <a:r>
              <a:rPr lang="en-GB" sz="3200" dirty="0">
                <a:latin typeface="Perpetua" panose="02020502060401020303" pitchFamily="18" charset="77"/>
                <a:ea typeface="Baskerville" panose="02020502070401020303" pitchFamily="18" charset="0"/>
                <a:cs typeface="Perpetua" charset="0"/>
              </a:rPr>
              <a:t>Wherever people live, we call this a s_______.</a:t>
            </a:r>
          </a:p>
          <a:p>
            <a:endParaRPr lang="en-GB" sz="3200" dirty="0">
              <a:latin typeface="Perpetua" panose="02020502060401020303" pitchFamily="18" charset="77"/>
              <a:ea typeface="Baskerville" panose="02020502070401020303" pitchFamily="18" charset="0"/>
              <a:cs typeface="Perpetua" charset="0"/>
            </a:endParaRPr>
          </a:p>
          <a:p>
            <a:pPr marL="514350" indent="-514350">
              <a:buFont typeface="+mj-lt"/>
              <a:buAutoNum type="arabicPeriod" startAt="2"/>
            </a:pPr>
            <a:r>
              <a:rPr lang="en-GB" sz="3200" dirty="0">
                <a:latin typeface="Perpetua" panose="02020502060401020303" pitchFamily="18" charset="77"/>
                <a:ea typeface="Baskerville" panose="02020502070401020303" pitchFamily="18" charset="0"/>
                <a:cs typeface="Perpetua" charset="0"/>
              </a:rPr>
              <a:t>In the UK, a h______ is the smallest type of settlement.</a:t>
            </a:r>
          </a:p>
          <a:p>
            <a:pPr marL="514350" indent="-514350">
              <a:buFont typeface="+mj-lt"/>
              <a:buAutoNum type="arabicPeriod" startAt="2"/>
            </a:pPr>
            <a:endParaRPr lang="en-GB" sz="3200" dirty="0">
              <a:latin typeface="Perpetua" panose="02020502060401020303" pitchFamily="18" charset="77"/>
              <a:ea typeface="Baskerville" panose="02020502070401020303" pitchFamily="18" charset="0"/>
              <a:cs typeface="Perpetua" charset="0"/>
            </a:endParaRPr>
          </a:p>
          <a:p>
            <a:pPr marL="514350" indent="-514350">
              <a:buFont typeface="+mj-lt"/>
              <a:buAutoNum type="arabicPeriod" startAt="2"/>
            </a:pPr>
            <a:r>
              <a:rPr lang="en-GB" sz="3200" dirty="0">
                <a:latin typeface="Perpetua" panose="02020502060401020303" pitchFamily="18" charset="77"/>
                <a:ea typeface="Baskerville" panose="02020502070401020303" pitchFamily="18" charset="0"/>
                <a:cs typeface="Perpetua" charset="0"/>
              </a:rPr>
              <a:t>The things you usually find in a hamlet are p______ and h______.</a:t>
            </a:r>
          </a:p>
        </p:txBody>
      </p:sp>
      <p:sp>
        <p:nvSpPr>
          <p:cNvPr id="7" name="Rectangle 6">
            <a:extLst>
              <a:ext uri="{FF2B5EF4-FFF2-40B4-BE49-F238E27FC236}">
                <a16:creationId xmlns:a16="http://schemas.microsoft.com/office/drawing/2014/main" id="{39E160AF-75C3-6B4C-8BE2-C012455C73A6}"/>
              </a:ext>
            </a:extLst>
          </p:cNvPr>
          <p:cNvSpPr/>
          <p:nvPr/>
        </p:nvSpPr>
        <p:spPr>
          <a:xfrm>
            <a:off x="6237731" y="1240517"/>
            <a:ext cx="1555422" cy="49244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settlement</a:t>
            </a:r>
          </a:p>
        </p:txBody>
      </p:sp>
      <p:sp>
        <p:nvSpPr>
          <p:cNvPr id="13" name="Rectangle 12">
            <a:extLst>
              <a:ext uri="{FF2B5EF4-FFF2-40B4-BE49-F238E27FC236}">
                <a16:creationId xmlns:a16="http://schemas.microsoft.com/office/drawing/2014/main" id="{B2FDB1D5-A0F5-E344-B739-AE5D348A6AE7}"/>
              </a:ext>
            </a:extLst>
          </p:cNvPr>
          <p:cNvSpPr/>
          <p:nvPr/>
        </p:nvSpPr>
        <p:spPr>
          <a:xfrm>
            <a:off x="2755899" y="2264874"/>
            <a:ext cx="1522564" cy="49244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hamlet</a:t>
            </a:r>
          </a:p>
        </p:txBody>
      </p:sp>
      <p:sp>
        <p:nvSpPr>
          <p:cNvPr id="14" name="Rectangle 13">
            <a:extLst>
              <a:ext uri="{FF2B5EF4-FFF2-40B4-BE49-F238E27FC236}">
                <a16:creationId xmlns:a16="http://schemas.microsoft.com/office/drawing/2014/main" id="{09864090-3D58-A345-9731-A40187D72A3A}"/>
              </a:ext>
            </a:extLst>
          </p:cNvPr>
          <p:cNvSpPr/>
          <p:nvPr/>
        </p:nvSpPr>
        <p:spPr>
          <a:xfrm>
            <a:off x="7198940" y="3684061"/>
            <a:ext cx="1400401" cy="49244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people</a:t>
            </a:r>
          </a:p>
        </p:txBody>
      </p:sp>
      <p:sp>
        <p:nvSpPr>
          <p:cNvPr id="15" name="Rectangle 14">
            <a:extLst>
              <a:ext uri="{FF2B5EF4-FFF2-40B4-BE49-F238E27FC236}">
                <a16:creationId xmlns:a16="http://schemas.microsoft.com/office/drawing/2014/main" id="{671CD507-D8C3-8646-BAAC-E840F3953ACD}"/>
              </a:ext>
            </a:extLst>
          </p:cNvPr>
          <p:cNvSpPr/>
          <p:nvPr/>
        </p:nvSpPr>
        <p:spPr>
          <a:xfrm>
            <a:off x="1479550" y="4173909"/>
            <a:ext cx="1400401" cy="49244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houses</a:t>
            </a:r>
          </a:p>
        </p:txBody>
      </p:sp>
      <p:pic>
        <p:nvPicPr>
          <p:cNvPr id="16" name="Graphic 15">
            <a:extLst>
              <a:ext uri="{FF2B5EF4-FFF2-40B4-BE49-F238E27FC236}">
                <a16:creationId xmlns:a16="http://schemas.microsoft.com/office/drawing/2014/main" id="{EE71D66B-7AA2-0944-A10A-7A3D6CAAEE3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71767" y="5962531"/>
            <a:ext cx="762000" cy="762000"/>
          </a:xfrm>
          <a:prstGeom prst="rect">
            <a:avLst/>
          </a:prstGeom>
        </p:spPr>
      </p:pic>
      <p:graphicFrame>
        <p:nvGraphicFramePr>
          <p:cNvPr id="2" name="Table 2">
            <a:extLst>
              <a:ext uri="{FF2B5EF4-FFF2-40B4-BE49-F238E27FC236}">
                <a16:creationId xmlns:a16="http://schemas.microsoft.com/office/drawing/2014/main" id="{6DF92300-635F-9F4D-A74D-77CC336DC62E}"/>
              </a:ext>
            </a:extLst>
          </p:cNvPr>
          <p:cNvGraphicFramePr>
            <a:graphicFrameLocks noGrp="1"/>
          </p:cNvGraphicFramePr>
          <p:nvPr>
            <p:extLst>
              <p:ext uri="{D42A27DB-BD31-4B8C-83A1-F6EECF244321}">
                <p14:modId xmlns:p14="http://schemas.microsoft.com/office/powerpoint/2010/main" val="3214098069"/>
              </p:ext>
            </p:extLst>
          </p:nvPr>
        </p:nvGraphicFramePr>
        <p:xfrm>
          <a:off x="311082" y="5027956"/>
          <a:ext cx="8629716" cy="579120"/>
        </p:xfrm>
        <a:graphic>
          <a:graphicData uri="http://schemas.openxmlformats.org/drawingml/2006/table">
            <a:tbl>
              <a:tblPr firstRow="1" bandRow="1">
                <a:tableStyleId>{5C22544A-7EE6-4342-B048-85BDC9FD1C3A}</a:tableStyleId>
              </a:tblPr>
              <a:tblGrid>
                <a:gridCol w="2157429">
                  <a:extLst>
                    <a:ext uri="{9D8B030D-6E8A-4147-A177-3AD203B41FA5}">
                      <a16:colId xmlns:a16="http://schemas.microsoft.com/office/drawing/2014/main" val="3628758421"/>
                    </a:ext>
                  </a:extLst>
                </a:gridCol>
                <a:gridCol w="2157429">
                  <a:extLst>
                    <a:ext uri="{9D8B030D-6E8A-4147-A177-3AD203B41FA5}">
                      <a16:colId xmlns:a16="http://schemas.microsoft.com/office/drawing/2014/main" val="1354885916"/>
                    </a:ext>
                  </a:extLst>
                </a:gridCol>
                <a:gridCol w="2157429">
                  <a:extLst>
                    <a:ext uri="{9D8B030D-6E8A-4147-A177-3AD203B41FA5}">
                      <a16:colId xmlns:a16="http://schemas.microsoft.com/office/drawing/2014/main" val="2005372761"/>
                    </a:ext>
                  </a:extLst>
                </a:gridCol>
                <a:gridCol w="2157429">
                  <a:extLst>
                    <a:ext uri="{9D8B030D-6E8A-4147-A177-3AD203B41FA5}">
                      <a16:colId xmlns:a16="http://schemas.microsoft.com/office/drawing/2014/main" val="4210255446"/>
                    </a:ext>
                  </a:extLst>
                </a:gridCol>
              </a:tblGrid>
              <a:tr h="550344">
                <a:tc>
                  <a:txBody>
                    <a:bodyPr/>
                    <a:lstStyle/>
                    <a:p>
                      <a:pPr algn="ctr"/>
                      <a:r>
                        <a:rPr lang="en-US" sz="3200" b="0" dirty="0">
                          <a:solidFill>
                            <a:schemeClr val="tx1"/>
                          </a:solidFill>
                          <a:latin typeface="Perpetua" panose="02020502060401020303" pitchFamily="18" charset="77"/>
                        </a:rPr>
                        <a:t>hamlet</a:t>
                      </a:r>
                    </a:p>
                  </a:txBody>
                  <a:tcPr anchor="ctr">
                    <a:solidFill>
                      <a:schemeClr val="accent6">
                        <a:lumMod val="20000"/>
                        <a:lumOff val="80000"/>
                      </a:schemeClr>
                    </a:solidFill>
                  </a:tcPr>
                </a:tc>
                <a:tc>
                  <a:txBody>
                    <a:bodyPr/>
                    <a:lstStyle/>
                    <a:p>
                      <a:pPr algn="ctr"/>
                      <a:r>
                        <a:rPr lang="en-US" sz="3200" b="0" dirty="0">
                          <a:solidFill>
                            <a:schemeClr val="tx1"/>
                          </a:solidFill>
                          <a:latin typeface="Perpetua" panose="02020502060401020303" pitchFamily="18" charset="77"/>
                        </a:rPr>
                        <a:t>people</a:t>
                      </a:r>
                    </a:p>
                  </a:txBody>
                  <a:tcPr anchor="ctr">
                    <a:solidFill>
                      <a:schemeClr val="accent6">
                        <a:lumMod val="40000"/>
                        <a:lumOff val="60000"/>
                      </a:schemeClr>
                    </a:solidFill>
                  </a:tcPr>
                </a:tc>
                <a:tc>
                  <a:txBody>
                    <a:bodyPr/>
                    <a:lstStyle/>
                    <a:p>
                      <a:pPr algn="ctr"/>
                      <a:r>
                        <a:rPr lang="en-US" sz="3200" b="0" dirty="0">
                          <a:solidFill>
                            <a:schemeClr val="tx1"/>
                          </a:solidFill>
                          <a:latin typeface="Perpetua" panose="02020502060401020303" pitchFamily="18" charset="77"/>
                        </a:rPr>
                        <a:t>settlement</a:t>
                      </a:r>
                    </a:p>
                  </a:txBody>
                  <a:tcPr anchor="ctr">
                    <a:solidFill>
                      <a:schemeClr val="accent6">
                        <a:lumMod val="20000"/>
                        <a:lumOff val="80000"/>
                      </a:schemeClr>
                    </a:solidFill>
                  </a:tcPr>
                </a:tc>
                <a:tc>
                  <a:txBody>
                    <a:bodyPr/>
                    <a:lstStyle/>
                    <a:p>
                      <a:pPr algn="ctr"/>
                      <a:r>
                        <a:rPr lang="en-US" sz="3200" b="0" dirty="0">
                          <a:solidFill>
                            <a:schemeClr val="tx1"/>
                          </a:solidFill>
                          <a:latin typeface="Perpetua" panose="02020502060401020303" pitchFamily="18" charset="77"/>
                        </a:rPr>
                        <a:t>houses</a:t>
                      </a:r>
                    </a:p>
                  </a:txBody>
                  <a:tcPr anchor="ctr">
                    <a:solidFill>
                      <a:schemeClr val="accent6">
                        <a:lumMod val="40000"/>
                        <a:lumOff val="60000"/>
                      </a:schemeClr>
                    </a:solidFill>
                  </a:tcPr>
                </a:tc>
                <a:extLst>
                  <a:ext uri="{0D108BD9-81ED-4DB2-BD59-A6C34878D82A}">
                    <a16:rowId xmlns:a16="http://schemas.microsoft.com/office/drawing/2014/main" val="1657025194"/>
                  </a:ext>
                </a:extLst>
              </a:tr>
            </a:tbl>
          </a:graphicData>
        </a:graphic>
      </p:graphicFrame>
    </p:spTree>
    <p:extLst>
      <p:ext uri="{BB962C8B-B14F-4D97-AF65-F5344CB8AC3E}">
        <p14:creationId xmlns:p14="http://schemas.microsoft.com/office/powerpoint/2010/main" val="29752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animEffect transition="in" filter="fade">
                                      <p:cBhvr>
                                        <p:cTn id="27" dur="500"/>
                                        <p:tgtEl>
                                          <p:spTgt spid="1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BD0A92D-399A-41B4-B955-6B72A41B7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31698" y="0"/>
            <a:ext cx="7012302"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D6A49DF9-534D-4905-8F46-02AB63EB6F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cstate="email">
            <a:extLst>
              <a:ext uri="{28A0092B-C50C-407E-A947-70E740481C1C}">
                <a14:useLocalDpi xmlns:a14="http://schemas.microsoft.com/office/drawing/2010/main"/>
              </a:ext>
            </a:extLst>
          </a:blip>
          <a:stretch>
            <a:fillRect/>
          </a:stretch>
        </p:blipFill>
        <p:spPr>
          <a:xfrm flipH="1">
            <a:off x="0" y="0"/>
            <a:ext cx="9144000" cy="6858000"/>
          </a:xfrm>
          <a:prstGeom prst="rect">
            <a:avLst/>
          </a:prstGeom>
        </p:spPr>
      </p:pic>
      <p:sp>
        <p:nvSpPr>
          <p:cNvPr id="2" name="TextBox 1">
            <a:extLst>
              <a:ext uri="{FF2B5EF4-FFF2-40B4-BE49-F238E27FC236}">
                <a16:creationId xmlns:a16="http://schemas.microsoft.com/office/drawing/2014/main" id="{AD1B5AFE-7E65-6F41-9A51-7A474F135599}"/>
              </a:ext>
            </a:extLst>
          </p:cNvPr>
          <p:cNvSpPr txBox="1"/>
          <p:nvPr/>
        </p:nvSpPr>
        <p:spPr>
          <a:xfrm>
            <a:off x="531276" y="4002778"/>
            <a:ext cx="4459934" cy="1297115"/>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2900" kern="1200" dirty="0">
                <a:solidFill>
                  <a:srgbClr val="000000"/>
                </a:solidFill>
                <a:latin typeface="Perpetua" panose="02020502060401020303" pitchFamily="18" charset="77"/>
                <a:ea typeface="+mj-ea"/>
                <a:cs typeface="+mj-cs"/>
              </a:rPr>
              <a:t>Let’s read Pages 9, 10 and 11 in our </a:t>
            </a:r>
            <a:r>
              <a:rPr lang="en-US" sz="2900" i="1" kern="1200" dirty="0">
                <a:solidFill>
                  <a:srgbClr val="000000"/>
                </a:solidFill>
                <a:latin typeface="Perpetua" panose="02020502060401020303" pitchFamily="18" charset="77"/>
                <a:ea typeface="+mj-ea"/>
                <a:cs typeface="+mj-cs"/>
              </a:rPr>
              <a:t>Settlements</a:t>
            </a:r>
            <a:r>
              <a:rPr lang="en-US" sz="2900" kern="1200" dirty="0">
                <a:solidFill>
                  <a:srgbClr val="000000"/>
                </a:solidFill>
                <a:latin typeface="Perpetua" panose="02020502060401020303" pitchFamily="18" charset="77"/>
                <a:ea typeface="+mj-ea"/>
                <a:cs typeface="+mj-cs"/>
              </a:rPr>
              <a:t> booklet.</a:t>
            </a:r>
          </a:p>
        </p:txBody>
      </p:sp>
      <p:sp>
        <p:nvSpPr>
          <p:cNvPr id="32" name="Freeform 56">
            <a:extLst>
              <a:ext uri="{FF2B5EF4-FFF2-40B4-BE49-F238E27FC236}">
                <a16:creationId xmlns:a16="http://schemas.microsoft.com/office/drawing/2014/main" id="{9FA51AA9-DFBD-4CB2-9C70-26DAC24A3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26265" y="2"/>
            <a:ext cx="3229442" cy="3193227"/>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4">
            <a:extLst>
              <a:ext uri="{FF2B5EF4-FFF2-40B4-BE49-F238E27FC236}">
                <a16:creationId xmlns:a16="http://schemas.microsoft.com/office/drawing/2014/main" id="{B83EB0A4-210C-4F42-8A80-05F1683A467A}"/>
              </a:ext>
            </a:extLst>
          </p:cNvPr>
          <p:cNvPicPr>
            <a:picLocks noChangeAspect="1" noChangeArrowheads="1"/>
          </p:cNvPicPr>
          <p:nvPr/>
        </p:nvPicPr>
        <p:blipFill rotWithShape="1">
          <a:blip r:embed="rId3" cstate="email">
            <a:alphaModFix/>
            <a:extLst>
              <a:ext uri="{28A0092B-C50C-407E-A947-70E740481C1C}">
                <a14:useLocalDpi xmlns:a14="http://schemas.microsoft.com/office/drawing/2010/main"/>
              </a:ext>
            </a:extLst>
          </a:blip>
          <a:srcRect/>
          <a:stretch/>
        </p:blipFill>
        <p:spPr bwMode="auto">
          <a:xfrm>
            <a:off x="2510877" y="1"/>
            <a:ext cx="3047901" cy="3072200"/>
          </a:xfrm>
          <a:custGeom>
            <a:avLst/>
            <a:gdLst/>
            <a:ahLst/>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4" name="Freeform 58">
            <a:extLst>
              <a:ext uri="{FF2B5EF4-FFF2-40B4-BE49-F238E27FC236}">
                <a16:creationId xmlns:a16="http://schemas.microsoft.com/office/drawing/2014/main" id="{D5905D0D-FE5E-454B-A340-4DE821C09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4243" y="1424717"/>
            <a:ext cx="3379757" cy="5442758"/>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2">
            <a:extLst>
              <a:ext uri="{FF2B5EF4-FFF2-40B4-BE49-F238E27FC236}">
                <a16:creationId xmlns:a16="http://schemas.microsoft.com/office/drawing/2014/main" id="{D2157B35-6D1C-5647-8BB3-7EEF8759ECD6}"/>
              </a:ext>
            </a:extLst>
          </p:cNvPr>
          <p:cNvPicPr>
            <a:picLocks noChangeAspect="1" noChangeArrowheads="1"/>
          </p:cNvPicPr>
          <p:nvPr/>
        </p:nvPicPr>
        <p:blipFill rotWithShape="1">
          <a:blip r:embed="rId4" cstate="email">
            <a:alphaModFix/>
            <a:extLst>
              <a:ext uri="{28A0092B-C50C-407E-A947-70E740481C1C}">
                <a14:useLocalDpi xmlns:a14="http://schemas.microsoft.com/office/drawing/2010/main"/>
              </a:ext>
            </a:extLst>
          </a:blip>
          <a:srcRect b="-1"/>
          <a:stretch/>
        </p:blipFill>
        <p:spPr bwMode="auto">
          <a:xfrm>
            <a:off x="5880576" y="1579827"/>
            <a:ext cx="3263424" cy="5287648"/>
          </a:xfrm>
          <a:custGeom>
            <a:avLst/>
            <a:gdLst/>
            <a:ahLst/>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23" name="Rectangle 22"/>
          <p:cNvSpPr/>
          <p:nvPr/>
        </p:nvSpPr>
        <p:spPr>
          <a:xfrm>
            <a:off x="0" y="5847565"/>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GB" sz="3200" dirty="0">
                <a:latin typeface="Perpetua" charset="0"/>
                <a:ea typeface="Perpetua" charset="0"/>
                <a:cs typeface="Perpetua" charset="0"/>
              </a:rPr>
              <a:t>   Let’s read together.</a:t>
            </a:r>
            <a:endParaRPr lang="en-GB" sz="3200">
              <a:latin typeface="Perpetua" charset="0"/>
              <a:ea typeface="Perpetua" charset="0"/>
              <a:cs typeface="Perpetua" charset="0"/>
            </a:endParaRPr>
          </a:p>
        </p:txBody>
      </p:sp>
      <p:sp>
        <p:nvSpPr>
          <p:cNvPr id="22" name="Rectangle 21"/>
          <p:cNvSpPr/>
          <p:nvPr/>
        </p:nvSpPr>
        <p:spPr>
          <a:xfrm>
            <a:off x="5828901" y="248939"/>
            <a:ext cx="2145135" cy="1138773"/>
          </a:xfrm>
          <a:prstGeom prst="rect">
            <a:avLst/>
          </a:prstGeom>
        </p:spPr>
        <p:txBody>
          <a:bodyPr wrap="square">
            <a:spAutoFit/>
          </a:bodyPr>
          <a:lstStyle/>
          <a:p>
            <a:pPr>
              <a:spcAft>
                <a:spcPts val="600"/>
              </a:spcAft>
            </a:pPr>
            <a:endParaRPr lang="en-GB" sz="2200" b="1">
              <a:solidFill>
                <a:schemeClr val="bg1"/>
              </a:solidFill>
              <a:latin typeface="Perpetua" charset="0"/>
              <a:ea typeface="Perpetua" charset="0"/>
              <a:cs typeface="Perpetua" charset="0"/>
            </a:endParaRPr>
          </a:p>
          <a:p>
            <a:pPr>
              <a:spcAft>
                <a:spcPts val="600"/>
              </a:spcAft>
            </a:pPr>
            <a:endParaRPr lang="en-GB" sz="2000" b="1">
              <a:solidFill>
                <a:schemeClr val="bg1"/>
              </a:solidFill>
              <a:latin typeface="Perpetua" charset="0"/>
              <a:ea typeface="Perpetua" charset="0"/>
              <a:cs typeface="Perpetua" charset="0"/>
            </a:endParaRPr>
          </a:p>
          <a:p>
            <a:pPr>
              <a:spcAft>
                <a:spcPts val="600"/>
              </a:spcAft>
            </a:pPr>
            <a:endParaRPr lang="en-GB" sz="1600">
              <a:latin typeface="Perpetua" charset="0"/>
              <a:ea typeface="Perpetua" charset="0"/>
              <a:cs typeface="Perpetua" charset="0"/>
            </a:endParaRPr>
          </a:p>
        </p:txBody>
      </p:sp>
      <p:pic>
        <p:nvPicPr>
          <p:cNvPr id="12" name="Graphic 11">
            <a:extLst>
              <a:ext uri="{FF2B5EF4-FFF2-40B4-BE49-F238E27FC236}">
                <a16:creationId xmlns:a16="http://schemas.microsoft.com/office/drawing/2014/main" id="{7A17E341-DCD7-784E-A8AB-4C0C0A05BC54}"/>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185836" y="5940692"/>
            <a:ext cx="762000" cy="762000"/>
          </a:xfrm>
          <a:prstGeom prst="rect">
            <a:avLst/>
          </a:prstGeom>
        </p:spPr>
      </p:pic>
    </p:spTree>
    <p:extLst>
      <p:ext uri="{BB962C8B-B14F-4D97-AF65-F5344CB8AC3E}">
        <p14:creationId xmlns:p14="http://schemas.microsoft.com/office/powerpoint/2010/main" val="1903971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392771D-25A0-904A-9C7E-6009DE4D38E9}"/>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71014"/>
            <a:ext cx="9143999" cy="6637671"/>
          </a:xfrm>
          <a:prstGeom prst="rect">
            <a:avLst/>
          </a:prstGeom>
        </p:spPr>
      </p:pic>
      <p:sp>
        <p:nvSpPr>
          <p:cNvPr id="23" name="Rectangle 22"/>
          <p:cNvSpPr/>
          <p:nvPr/>
        </p:nvSpPr>
        <p:spPr>
          <a:xfrm>
            <a:off x="0" y="5839928"/>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dirty="0">
                <a:latin typeface="Perpetua"/>
                <a:ea typeface="Perpetua" charset="0"/>
                <a:cs typeface="Perpetua" charset="0"/>
              </a:rPr>
              <a:t>   Let’s check we understand.</a:t>
            </a:r>
            <a:endParaRPr lang="en-GB" sz="3200" dirty="0">
              <a:latin typeface="Perpetua" charset="0"/>
              <a:ea typeface="Perpetua" charset="0"/>
              <a:cs typeface="Perpetua" charset="0"/>
            </a:endParaRP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7" name="Oval 6">
            <a:extLst>
              <a:ext uri="{FF2B5EF4-FFF2-40B4-BE49-F238E27FC236}">
                <a16:creationId xmlns:a16="http://schemas.microsoft.com/office/drawing/2014/main" id="{86BA8A6A-CD1D-6A4E-A0B4-EE5288EA2100}"/>
              </a:ext>
            </a:extLst>
          </p:cNvPr>
          <p:cNvSpPr/>
          <p:nvPr/>
        </p:nvSpPr>
        <p:spPr>
          <a:xfrm>
            <a:off x="107529" y="559461"/>
            <a:ext cx="3160127" cy="24117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Let’s try to remember very quickly!</a:t>
            </a:r>
          </a:p>
          <a:p>
            <a:pPr algn="ctr"/>
            <a:r>
              <a:rPr lang="en-US" dirty="0"/>
              <a:t>How many can you remember?</a:t>
            </a:r>
          </a:p>
        </p:txBody>
      </p:sp>
      <p:sp>
        <p:nvSpPr>
          <p:cNvPr id="6" name="Rectangle 5">
            <a:extLst>
              <a:ext uri="{FF2B5EF4-FFF2-40B4-BE49-F238E27FC236}">
                <a16:creationId xmlns:a16="http://schemas.microsoft.com/office/drawing/2014/main" id="{9C46E976-A345-9844-A993-34D8494D3A88}"/>
              </a:ext>
            </a:extLst>
          </p:cNvPr>
          <p:cNvSpPr/>
          <p:nvPr/>
        </p:nvSpPr>
        <p:spPr>
          <a:xfrm>
            <a:off x="2906875" y="2226073"/>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Perpetua" panose="02020502060401020303" pitchFamily="18" charset="77"/>
            </a:endParaRPr>
          </a:p>
        </p:txBody>
      </p:sp>
      <p:sp>
        <p:nvSpPr>
          <p:cNvPr id="12" name="Rectangle 11">
            <a:extLst>
              <a:ext uri="{FF2B5EF4-FFF2-40B4-BE49-F238E27FC236}">
                <a16:creationId xmlns:a16="http://schemas.microsoft.com/office/drawing/2014/main" id="{B5DD2464-B78A-EF43-9AD2-3E056B290FA0}"/>
              </a:ext>
            </a:extLst>
          </p:cNvPr>
          <p:cNvSpPr/>
          <p:nvPr/>
        </p:nvSpPr>
        <p:spPr>
          <a:xfrm>
            <a:off x="2906875" y="3349120"/>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Perpetua" panose="02020502060401020303" pitchFamily="18" charset="77"/>
            </a:endParaRPr>
          </a:p>
        </p:txBody>
      </p:sp>
      <p:sp>
        <p:nvSpPr>
          <p:cNvPr id="13" name="Rectangle 12">
            <a:extLst>
              <a:ext uri="{FF2B5EF4-FFF2-40B4-BE49-F238E27FC236}">
                <a16:creationId xmlns:a16="http://schemas.microsoft.com/office/drawing/2014/main" id="{77B8A794-5DBC-074C-83A7-44B46F48608F}"/>
              </a:ext>
            </a:extLst>
          </p:cNvPr>
          <p:cNvSpPr/>
          <p:nvPr/>
        </p:nvSpPr>
        <p:spPr>
          <a:xfrm>
            <a:off x="4876861" y="3349119"/>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Perpetua" panose="02020502060401020303" pitchFamily="18" charset="77"/>
            </a:endParaRPr>
          </a:p>
        </p:txBody>
      </p:sp>
      <p:sp>
        <p:nvSpPr>
          <p:cNvPr id="14" name="Rectangle 13">
            <a:extLst>
              <a:ext uri="{FF2B5EF4-FFF2-40B4-BE49-F238E27FC236}">
                <a16:creationId xmlns:a16="http://schemas.microsoft.com/office/drawing/2014/main" id="{5D3EE4E8-669D-984F-BD8D-88501E7159DE}"/>
              </a:ext>
            </a:extLst>
          </p:cNvPr>
          <p:cNvSpPr/>
          <p:nvPr/>
        </p:nvSpPr>
        <p:spPr>
          <a:xfrm>
            <a:off x="6844077" y="3349118"/>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Perpetua" panose="02020502060401020303" pitchFamily="18" charset="77"/>
            </a:endParaRPr>
          </a:p>
        </p:txBody>
      </p:sp>
      <p:sp>
        <p:nvSpPr>
          <p:cNvPr id="15" name="Rectangle 14">
            <a:extLst>
              <a:ext uri="{FF2B5EF4-FFF2-40B4-BE49-F238E27FC236}">
                <a16:creationId xmlns:a16="http://schemas.microsoft.com/office/drawing/2014/main" id="{17FA7A2E-763E-6648-BF74-844B6437CE13}"/>
              </a:ext>
            </a:extLst>
          </p:cNvPr>
          <p:cNvSpPr/>
          <p:nvPr/>
        </p:nvSpPr>
        <p:spPr>
          <a:xfrm>
            <a:off x="6844076" y="4464562"/>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Perpetua" panose="02020502060401020303" pitchFamily="18" charset="77"/>
            </a:endParaRPr>
          </a:p>
        </p:txBody>
      </p:sp>
      <p:sp>
        <p:nvSpPr>
          <p:cNvPr id="16" name="Rectangle 15">
            <a:extLst>
              <a:ext uri="{FF2B5EF4-FFF2-40B4-BE49-F238E27FC236}">
                <a16:creationId xmlns:a16="http://schemas.microsoft.com/office/drawing/2014/main" id="{BB1014F6-2450-AE4E-BB60-498B79FBC3BF}"/>
              </a:ext>
            </a:extLst>
          </p:cNvPr>
          <p:cNvSpPr/>
          <p:nvPr/>
        </p:nvSpPr>
        <p:spPr>
          <a:xfrm>
            <a:off x="4876860" y="2217404"/>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Perpetua" panose="02020502060401020303" pitchFamily="18" charset="77"/>
            </a:endParaRPr>
          </a:p>
        </p:txBody>
      </p:sp>
      <p:sp>
        <p:nvSpPr>
          <p:cNvPr id="17" name="Rectangle 16">
            <a:extLst>
              <a:ext uri="{FF2B5EF4-FFF2-40B4-BE49-F238E27FC236}">
                <a16:creationId xmlns:a16="http://schemas.microsoft.com/office/drawing/2014/main" id="{3D3FFF0A-C5CD-1046-9746-799E12C03D38}"/>
              </a:ext>
            </a:extLst>
          </p:cNvPr>
          <p:cNvSpPr/>
          <p:nvPr/>
        </p:nvSpPr>
        <p:spPr>
          <a:xfrm>
            <a:off x="4880585" y="4480834"/>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Perpetua" panose="02020502060401020303" pitchFamily="18" charset="77"/>
            </a:endParaRPr>
          </a:p>
        </p:txBody>
      </p:sp>
      <p:sp>
        <p:nvSpPr>
          <p:cNvPr id="18" name="Rectangle 17">
            <a:extLst>
              <a:ext uri="{FF2B5EF4-FFF2-40B4-BE49-F238E27FC236}">
                <a16:creationId xmlns:a16="http://schemas.microsoft.com/office/drawing/2014/main" id="{078D3543-6F21-DA45-9F65-AC04353A0D16}"/>
              </a:ext>
            </a:extLst>
          </p:cNvPr>
          <p:cNvSpPr/>
          <p:nvPr/>
        </p:nvSpPr>
        <p:spPr>
          <a:xfrm>
            <a:off x="2906875" y="4480833"/>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Perpetua" panose="02020502060401020303" pitchFamily="18" charset="77"/>
            </a:endParaRPr>
          </a:p>
        </p:txBody>
      </p:sp>
      <p:sp>
        <p:nvSpPr>
          <p:cNvPr id="21" name="Rectangle 20">
            <a:extLst>
              <a:ext uri="{FF2B5EF4-FFF2-40B4-BE49-F238E27FC236}">
                <a16:creationId xmlns:a16="http://schemas.microsoft.com/office/drawing/2014/main" id="{90A3E869-BFEC-AE45-8C5C-E4FE1251FE2A}"/>
              </a:ext>
            </a:extLst>
          </p:cNvPr>
          <p:cNvSpPr/>
          <p:nvPr/>
        </p:nvSpPr>
        <p:spPr>
          <a:xfrm>
            <a:off x="6844076" y="2226073"/>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latin typeface="Perpetua" panose="02020502060401020303" pitchFamily="18" charset="77"/>
            </a:endParaRPr>
          </a:p>
        </p:txBody>
      </p:sp>
      <p:sp>
        <p:nvSpPr>
          <p:cNvPr id="11" name="Rectangle 10">
            <a:extLst>
              <a:ext uri="{FF2B5EF4-FFF2-40B4-BE49-F238E27FC236}">
                <a16:creationId xmlns:a16="http://schemas.microsoft.com/office/drawing/2014/main" id="{3AB333E9-A3EC-A84C-B58F-2CFDCCA0563E}"/>
              </a:ext>
            </a:extLst>
          </p:cNvPr>
          <p:cNvSpPr/>
          <p:nvPr/>
        </p:nvSpPr>
        <p:spPr>
          <a:xfrm>
            <a:off x="0" y="282462"/>
            <a:ext cx="9144000" cy="553998"/>
          </a:xfrm>
          <a:prstGeom prst="rect">
            <a:avLst/>
          </a:prstGeom>
          <a:solidFill>
            <a:schemeClr val="bg1">
              <a:alpha val="81000"/>
            </a:schemeClr>
          </a:solidFill>
        </p:spPr>
        <p:txBody>
          <a:bodyPr wrap="square">
            <a:spAutoFit/>
          </a:bodyPr>
          <a:lstStyle/>
          <a:p>
            <a:pPr algn="ctr"/>
            <a:r>
              <a:rPr lang="en-GB" sz="3000" dirty="0">
                <a:latin typeface="Baskerville" panose="02020502070401020303" pitchFamily="18" charset="0"/>
                <a:ea typeface="Baskerville" panose="02020502070401020303" pitchFamily="18" charset="0"/>
                <a:cs typeface="Perpetua" charset="0"/>
              </a:rPr>
              <a:t>In a </a:t>
            </a:r>
            <a:r>
              <a:rPr lang="en-GB" sz="3000" b="1" dirty="0">
                <a:latin typeface="Baskerville" panose="02020502070401020303" pitchFamily="18" charset="0"/>
                <a:ea typeface="Baskerville" panose="02020502070401020303" pitchFamily="18" charset="0"/>
                <a:cs typeface="Perpetua" charset="0"/>
              </a:rPr>
              <a:t>village</a:t>
            </a:r>
            <a:r>
              <a:rPr lang="en-GB" sz="3000" dirty="0">
                <a:latin typeface="Baskerville" panose="02020502070401020303" pitchFamily="18" charset="0"/>
                <a:ea typeface="Baskerville" panose="02020502070401020303" pitchFamily="18" charset="0"/>
                <a:cs typeface="Perpetua" charset="0"/>
              </a:rPr>
              <a:t> in the UK we normally find......</a:t>
            </a:r>
          </a:p>
        </p:txBody>
      </p:sp>
      <p:pic>
        <p:nvPicPr>
          <p:cNvPr id="20" name="Graphic 19">
            <a:extLst>
              <a:ext uri="{FF2B5EF4-FFF2-40B4-BE49-F238E27FC236}">
                <a16:creationId xmlns:a16="http://schemas.microsoft.com/office/drawing/2014/main" id="{EA90F3A5-9E16-074B-8887-B32AB029AB0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0148" y="6025777"/>
            <a:ext cx="762000" cy="762000"/>
          </a:xfrm>
          <a:prstGeom prst="rect">
            <a:avLst/>
          </a:prstGeom>
        </p:spPr>
      </p:pic>
    </p:spTree>
    <p:extLst>
      <p:ext uri="{BB962C8B-B14F-4D97-AF65-F5344CB8AC3E}">
        <p14:creationId xmlns:p14="http://schemas.microsoft.com/office/powerpoint/2010/main" val="2822838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392771D-25A0-904A-9C7E-6009DE4D38E9}"/>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71014"/>
            <a:ext cx="9143999" cy="6637671"/>
          </a:xfrm>
          <a:prstGeom prst="rect">
            <a:avLst/>
          </a:prstGeom>
        </p:spPr>
      </p:pic>
      <p:sp>
        <p:nvSpPr>
          <p:cNvPr id="23" name="Rectangle 22"/>
          <p:cNvSpPr/>
          <p:nvPr/>
        </p:nvSpPr>
        <p:spPr>
          <a:xfrm>
            <a:off x="0" y="5839928"/>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dirty="0">
                <a:latin typeface="Perpetua"/>
                <a:ea typeface="Perpetua" charset="0"/>
                <a:cs typeface="Perpetua" charset="0"/>
              </a:rPr>
              <a:t>   Let’s check we understand.</a:t>
            </a:r>
            <a:endParaRPr lang="en-GB" sz="3200" dirty="0">
              <a:latin typeface="Perpetua" charset="0"/>
              <a:ea typeface="Perpetua" charset="0"/>
              <a:cs typeface="Perpetua" charset="0"/>
            </a:endParaRP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7" name="Oval 6">
            <a:extLst>
              <a:ext uri="{FF2B5EF4-FFF2-40B4-BE49-F238E27FC236}">
                <a16:creationId xmlns:a16="http://schemas.microsoft.com/office/drawing/2014/main" id="{86BA8A6A-CD1D-6A4E-A0B4-EE5288EA2100}"/>
              </a:ext>
            </a:extLst>
          </p:cNvPr>
          <p:cNvSpPr/>
          <p:nvPr/>
        </p:nvSpPr>
        <p:spPr>
          <a:xfrm>
            <a:off x="107529" y="559461"/>
            <a:ext cx="3160127" cy="24117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Let’s try to remember very quickly!</a:t>
            </a:r>
          </a:p>
          <a:p>
            <a:pPr algn="ctr"/>
            <a:r>
              <a:rPr lang="en-US" dirty="0"/>
              <a:t>How many can you remember?</a:t>
            </a:r>
          </a:p>
        </p:txBody>
      </p:sp>
      <p:sp>
        <p:nvSpPr>
          <p:cNvPr id="6" name="Rectangle 5">
            <a:extLst>
              <a:ext uri="{FF2B5EF4-FFF2-40B4-BE49-F238E27FC236}">
                <a16:creationId xmlns:a16="http://schemas.microsoft.com/office/drawing/2014/main" id="{9C46E976-A345-9844-A993-34D8494D3A88}"/>
              </a:ext>
            </a:extLst>
          </p:cNvPr>
          <p:cNvSpPr/>
          <p:nvPr/>
        </p:nvSpPr>
        <p:spPr>
          <a:xfrm>
            <a:off x="2906875" y="2226073"/>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c _ _ _ _ _</a:t>
            </a:r>
          </a:p>
        </p:txBody>
      </p:sp>
      <p:sp>
        <p:nvSpPr>
          <p:cNvPr id="12" name="Rectangle 11">
            <a:extLst>
              <a:ext uri="{FF2B5EF4-FFF2-40B4-BE49-F238E27FC236}">
                <a16:creationId xmlns:a16="http://schemas.microsoft.com/office/drawing/2014/main" id="{B5DD2464-B78A-EF43-9AD2-3E056B290FA0}"/>
              </a:ext>
            </a:extLst>
          </p:cNvPr>
          <p:cNvSpPr/>
          <p:nvPr/>
        </p:nvSpPr>
        <p:spPr>
          <a:xfrm>
            <a:off x="2906875" y="3349120"/>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p _ _</a:t>
            </a:r>
          </a:p>
        </p:txBody>
      </p:sp>
      <p:sp>
        <p:nvSpPr>
          <p:cNvPr id="13" name="Rectangle 12">
            <a:extLst>
              <a:ext uri="{FF2B5EF4-FFF2-40B4-BE49-F238E27FC236}">
                <a16:creationId xmlns:a16="http://schemas.microsoft.com/office/drawing/2014/main" id="{77B8A794-5DBC-074C-83A7-44B46F48608F}"/>
              </a:ext>
            </a:extLst>
          </p:cNvPr>
          <p:cNvSpPr/>
          <p:nvPr/>
        </p:nvSpPr>
        <p:spPr>
          <a:xfrm>
            <a:off x="4876861" y="3349119"/>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 p_ _ _ </a:t>
            </a:r>
          </a:p>
          <a:p>
            <a:pPr algn="ctr"/>
            <a:r>
              <a:rPr lang="en-US" sz="2800" dirty="0">
                <a:solidFill>
                  <a:schemeClr val="tx1"/>
                </a:solidFill>
                <a:latin typeface="Perpetua" panose="02020502060401020303" pitchFamily="18" charset="77"/>
              </a:rPr>
              <a:t>o _ _ _ _ _</a:t>
            </a:r>
          </a:p>
        </p:txBody>
      </p:sp>
      <p:sp>
        <p:nvSpPr>
          <p:cNvPr id="14" name="Rectangle 13">
            <a:extLst>
              <a:ext uri="{FF2B5EF4-FFF2-40B4-BE49-F238E27FC236}">
                <a16:creationId xmlns:a16="http://schemas.microsoft.com/office/drawing/2014/main" id="{5D3EE4E8-669D-984F-BD8D-88501E7159DE}"/>
              </a:ext>
            </a:extLst>
          </p:cNvPr>
          <p:cNvSpPr/>
          <p:nvPr/>
        </p:nvSpPr>
        <p:spPr>
          <a:xfrm>
            <a:off x="6844077" y="3349118"/>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Perpetua" panose="02020502060401020303" pitchFamily="18" charset="77"/>
              </a:rPr>
              <a:t>p _ _ _ _ _ _</a:t>
            </a:r>
          </a:p>
          <a:p>
            <a:pPr algn="ctr"/>
            <a:r>
              <a:rPr lang="en-US" sz="2600" dirty="0">
                <a:solidFill>
                  <a:schemeClr val="tx1"/>
                </a:solidFill>
                <a:latin typeface="Perpetua" panose="02020502060401020303" pitchFamily="18" charset="77"/>
              </a:rPr>
              <a:t>s _ _ _ _ _</a:t>
            </a:r>
          </a:p>
        </p:txBody>
      </p:sp>
      <p:sp>
        <p:nvSpPr>
          <p:cNvPr id="15" name="Rectangle 14">
            <a:extLst>
              <a:ext uri="{FF2B5EF4-FFF2-40B4-BE49-F238E27FC236}">
                <a16:creationId xmlns:a16="http://schemas.microsoft.com/office/drawing/2014/main" id="{17FA7A2E-763E-6648-BF74-844B6437CE13}"/>
              </a:ext>
            </a:extLst>
          </p:cNvPr>
          <p:cNvSpPr/>
          <p:nvPr/>
        </p:nvSpPr>
        <p:spPr>
          <a:xfrm>
            <a:off x="6844076" y="4464562"/>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s _ _ _ _ </a:t>
            </a:r>
          </a:p>
          <a:p>
            <a:pPr algn="ctr"/>
            <a:r>
              <a:rPr lang="en-US" sz="2800" dirty="0">
                <a:solidFill>
                  <a:schemeClr val="tx1"/>
                </a:solidFill>
                <a:latin typeface="Perpetua" panose="02020502060401020303" pitchFamily="18" charset="77"/>
              </a:rPr>
              <a:t>s _ _ _ _</a:t>
            </a:r>
          </a:p>
        </p:txBody>
      </p:sp>
      <p:sp>
        <p:nvSpPr>
          <p:cNvPr id="16" name="Rectangle 15">
            <a:extLst>
              <a:ext uri="{FF2B5EF4-FFF2-40B4-BE49-F238E27FC236}">
                <a16:creationId xmlns:a16="http://schemas.microsoft.com/office/drawing/2014/main" id="{BB1014F6-2450-AE4E-BB60-498B79FBC3BF}"/>
              </a:ext>
            </a:extLst>
          </p:cNvPr>
          <p:cNvSpPr/>
          <p:nvPr/>
        </p:nvSpPr>
        <p:spPr>
          <a:xfrm>
            <a:off x="4876860" y="2217404"/>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p _ _ _ _ _</a:t>
            </a:r>
          </a:p>
        </p:txBody>
      </p:sp>
      <p:sp>
        <p:nvSpPr>
          <p:cNvPr id="17" name="Rectangle 16">
            <a:extLst>
              <a:ext uri="{FF2B5EF4-FFF2-40B4-BE49-F238E27FC236}">
                <a16:creationId xmlns:a16="http://schemas.microsoft.com/office/drawing/2014/main" id="{3D3FFF0A-C5CD-1046-9746-799E12C03D38}"/>
              </a:ext>
            </a:extLst>
          </p:cNvPr>
          <p:cNvSpPr/>
          <p:nvPr/>
        </p:nvSpPr>
        <p:spPr>
          <a:xfrm>
            <a:off x="4880585" y="4480834"/>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Perpetua" panose="02020502060401020303" pitchFamily="18" charset="77"/>
              </a:rPr>
              <a:t>v _ _ _ _ _ _ </a:t>
            </a:r>
          </a:p>
          <a:p>
            <a:pPr algn="ctr"/>
            <a:r>
              <a:rPr lang="en-US" sz="2400" dirty="0">
                <a:solidFill>
                  <a:schemeClr val="tx1"/>
                </a:solidFill>
                <a:latin typeface="Perpetua" panose="02020502060401020303" pitchFamily="18" charset="77"/>
              </a:rPr>
              <a:t>h _ _ _</a:t>
            </a:r>
          </a:p>
        </p:txBody>
      </p:sp>
      <p:sp>
        <p:nvSpPr>
          <p:cNvPr id="18" name="Rectangle 17">
            <a:extLst>
              <a:ext uri="{FF2B5EF4-FFF2-40B4-BE49-F238E27FC236}">
                <a16:creationId xmlns:a16="http://schemas.microsoft.com/office/drawing/2014/main" id="{078D3543-6F21-DA45-9F65-AC04353A0D16}"/>
              </a:ext>
            </a:extLst>
          </p:cNvPr>
          <p:cNvSpPr/>
          <p:nvPr/>
        </p:nvSpPr>
        <p:spPr>
          <a:xfrm>
            <a:off x="2906875" y="4480833"/>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solidFill>
                  <a:schemeClr val="tx1"/>
                </a:solidFill>
                <a:latin typeface="Perpetua" panose="02020502060401020303" pitchFamily="18" charset="77"/>
              </a:rPr>
              <a:t>v_ _ _ _ _ _ g _ _ _ _ </a:t>
            </a:r>
          </a:p>
        </p:txBody>
      </p:sp>
      <p:sp>
        <p:nvSpPr>
          <p:cNvPr id="21" name="Rectangle 20">
            <a:extLst>
              <a:ext uri="{FF2B5EF4-FFF2-40B4-BE49-F238E27FC236}">
                <a16:creationId xmlns:a16="http://schemas.microsoft.com/office/drawing/2014/main" id="{90A3E869-BFEC-AE45-8C5C-E4FE1251FE2A}"/>
              </a:ext>
            </a:extLst>
          </p:cNvPr>
          <p:cNvSpPr/>
          <p:nvPr/>
        </p:nvSpPr>
        <p:spPr>
          <a:xfrm>
            <a:off x="6844076" y="2226073"/>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h _ _ _ _ _</a:t>
            </a:r>
          </a:p>
        </p:txBody>
      </p:sp>
      <p:sp>
        <p:nvSpPr>
          <p:cNvPr id="11" name="Rectangle 10">
            <a:extLst>
              <a:ext uri="{FF2B5EF4-FFF2-40B4-BE49-F238E27FC236}">
                <a16:creationId xmlns:a16="http://schemas.microsoft.com/office/drawing/2014/main" id="{3AB333E9-A3EC-A84C-B58F-2CFDCCA0563E}"/>
              </a:ext>
            </a:extLst>
          </p:cNvPr>
          <p:cNvSpPr/>
          <p:nvPr/>
        </p:nvSpPr>
        <p:spPr>
          <a:xfrm>
            <a:off x="0" y="282462"/>
            <a:ext cx="9144000" cy="553998"/>
          </a:xfrm>
          <a:prstGeom prst="rect">
            <a:avLst/>
          </a:prstGeom>
          <a:solidFill>
            <a:schemeClr val="bg1">
              <a:alpha val="81000"/>
            </a:schemeClr>
          </a:solidFill>
        </p:spPr>
        <p:txBody>
          <a:bodyPr wrap="square">
            <a:spAutoFit/>
          </a:bodyPr>
          <a:lstStyle/>
          <a:p>
            <a:pPr algn="ctr"/>
            <a:r>
              <a:rPr lang="en-GB" sz="3000" dirty="0">
                <a:latin typeface="Baskerville" panose="02020502070401020303" pitchFamily="18" charset="0"/>
                <a:ea typeface="Baskerville" panose="02020502070401020303" pitchFamily="18" charset="0"/>
                <a:cs typeface="Perpetua" charset="0"/>
              </a:rPr>
              <a:t>In a </a:t>
            </a:r>
            <a:r>
              <a:rPr lang="en-GB" sz="3000" b="1" dirty="0">
                <a:latin typeface="Baskerville" panose="02020502070401020303" pitchFamily="18" charset="0"/>
                <a:ea typeface="Baskerville" panose="02020502070401020303" pitchFamily="18" charset="0"/>
                <a:cs typeface="Perpetua" charset="0"/>
              </a:rPr>
              <a:t>village</a:t>
            </a:r>
            <a:r>
              <a:rPr lang="en-GB" sz="3000" dirty="0">
                <a:latin typeface="Baskerville" panose="02020502070401020303" pitchFamily="18" charset="0"/>
                <a:ea typeface="Baskerville" panose="02020502070401020303" pitchFamily="18" charset="0"/>
                <a:cs typeface="Perpetua" charset="0"/>
              </a:rPr>
              <a:t> in the UK we normally find......</a:t>
            </a:r>
          </a:p>
        </p:txBody>
      </p:sp>
      <p:pic>
        <p:nvPicPr>
          <p:cNvPr id="20" name="Graphic 19">
            <a:extLst>
              <a:ext uri="{FF2B5EF4-FFF2-40B4-BE49-F238E27FC236}">
                <a16:creationId xmlns:a16="http://schemas.microsoft.com/office/drawing/2014/main" id="{5DB7498D-2B05-4D49-BE41-A0E955F8285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0148" y="6025777"/>
            <a:ext cx="762000" cy="762000"/>
          </a:xfrm>
          <a:prstGeom prst="rect">
            <a:avLst/>
          </a:prstGeom>
        </p:spPr>
      </p:pic>
    </p:spTree>
    <p:extLst>
      <p:ext uri="{BB962C8B-B14F-4D97-AF65-F5344CB8AC3E}">
        <p14:creationId xmlns:p14="http://schemas.microsoft.com/office/powerpoint/2010/main" val="3414314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392771D-25A0-904A-9C7E-6009DE4D38E9}"/>
              </a:ext>
            </a:extLst>
          </p:cNvPr>
          <p:cNvPicPr>
            <a:picLocks noChangeAspect="1"/>
          </p:cNvPicPr>
          <p:nvPr/>
        </p:nvPicPr>
        <p:blipFill rotWithShape="1">
          <a:blip r:embed="rId2" cstate="email">
            <a:alphaModFix/>
            <a:extLst>
              <a:ext uri="{28A0092B-C50C-407E-A947-70E740481C1C}">
                <a14:useLocalDpi xmlns:a14="http://schemas.microsoft.com/office/drawing/2010/main"/>
              </a:ext>
            </a:extLst>
          </a:blip>
          <a:srcRect/>
          <a:stretch/>
        </p:blipFill>
        <p:spPr>
          <a:xfrm>
            <a:off x="0" y="71014"/>
            <a:ext cx="9143999" cy="6637671"/>
          </a:xfrm>
          <a:prstGeom prst="rect">
            <a:avLst/>
          </a:prstGeom>
        </p:spPr>
      </p:pic>
      <p:sp>
        <p:nvSpPr>
          <p:cNvPr id="23" name="Rectangle 22"/>
          <p:cNvSpPr/>
          <p:nvPr/>
        </p:nvSpPr>
        <p:spPr>
          <a:xfrm>
            <a:off x="0" y="5839928"/>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3200" dirty="0">
                <a:latin typeface="Perpetua"/>
                <a:ea typeface="Perpetua" charset="0"/>
                <a:cs typeface="Perpetua" charset="0"/>
              </a:rPr>
              <a:t>   Let’s check we understand.</a:t>
            </a:r>
            <a:endParaRPr lang="en-GB" sz="3200" dirty="0">
              <a:latin typeface="Perpetua" charset="0"/>
              <a:ea typeface="Perpetua" charset="0"/>
              <a:cs typeface="Perpetua" charset="0"/>
            </a:endParaRP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7" name="Oval 6">
            <a:extLst>
              <a:ext uri="{FF2B5EF4-FFF2-40B4-BE49-F238E27FC236}">
                <a16:creationId xmlns:a16="http://schemas.microsoft.com/office/drawing/2014/main" id="{86BA8A6A-CD1D-6A4E-A0B4-EE5288EA2100}"/>
              </a:ext>
            </a:extLst>
          </p:cNvPr>
          <p:cNvSpPr/>
          <p:nvPr/>
        </p:nvSpPr>
        <p:spPr>
          <a:xfrm>
            <a:off x="107529" y="559461"/>
            <a:ext cx="3160127" cy="241174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Let’s try to remember very quickly!</a:t>
            </a:r>
          </a:p>
          <a:p>
            <a:pPr algn="ctr"/>
            <a:r>
              <a:rPr lang="en-US" dirty="0"/>
              <a:t>How many can you remember?</a:t>
            </a:r>
          </a:p>
        </p:txBody>
      </p:sp>
      <p:sp>
        <p:nvSpPr>
          <p:cNvPr id="6" name="Rectangle 5">
            <a:extLst>
              <a:ext uri="{FF2B5EF4-FFF2-40B4-BE49-F238E27FC236}">
                <a16:creationId xmlns:a16="http://schemas.microsoft.com/office/drawing/2014/main" id="{9C46E976-A345-9844-A993-34D8494D3A88}"/>
              </a:ext>
            </a:extLst>
          </p:cNvPr>
          <p:cNvSpPr/>
          <p:nvPr/>
        </p:nvSpPr>
        <p:spPr>
          <a:xfrm>
            <a:off x="2906875" y="2226073"/>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church</a:t>
            </a:r>
          </a:p>
        </p:txBody>
      </p:sp>
      <p:sp>
        <p:nvSpPr>
          <p:cNvPr id="12" name="Rectangle 11">
            <a:extLst>
              <a:ext uri="{FF2B5EF4-FFF2-40B4-BE49-F238E27FC236}">
                <a16:creationId xmlns:a16="http://schemas.microsoft.com/office/drawing/2014/main" id="{B5DD2464-B78A-EF43-9AD2-3E056B290FA0}"/>
              </a:ext>
            </a:extLst>
          </p:cNvPr>
          <p:cNvSpPr/>
          <p:nvPr/>
        </p:nvSpPr>
        <p:spPr>
          <a:xfrm>
            <a:off x="2906875" y="3349120"/>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pub</a:t>
            </a:r>
          </a:p>
        </p:txBody>
      </p:sp>
      <p:sp>
        <p:nvSpPr>
          <p:cNvPr id="13" name="Rectangle 12">
            <a:extLst>
              <a:ext uri="{FF2B5EF4-FFF2-40B4-BE49-F238E27FC236}">
                <a16:creationId xmlns:a16="http://schemas.microsoft.com/office/drawing/2014/main" id="{77B8A794-5DBC-074C-83A7-44B46F48608F}"/>
              </a:ext>
            </a:extLst>
          </p:cNvPr>
          <p:cNvSpPr/>
          <p:nvPr/>
        </p:nvSpPr>
        <p:spPr>
          <a:xfrm>
            <a:off x="4876861" y="3349119"/>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post office</a:t>
            </a:r>
          </a:p>
        </p:txBody>
      </p:sp>
      <p:sp>
        <p:nvSpPr>
          <p:cNvPr id="14" name="Rectangle 13">
            <a:extLst>
              <a:ext uri="{FF2B5EF4-FFF2-40B4-BE49-F238E27FC236}">
                <a16:creationId xmlns:a16="http://schemas.microsoft.com/office/drawing/2014/main" id="{5D3EE4E8-669D-984F-BD8D-88501E7159DE}"/>
              </a:ext>
            </a:extLst>
          </p:cNvPr>
          <p:cNvSpPr/>
          <p:nvPr/>
        </p:nvSpPr>
        <p:spPr>
          <a:xfrm>
            <a:off x="6844077" y="3349118"/>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primary school</a:t>
            </a:r>
          </a:p>
        </p:txBody>
      </p:sp>
      <p:sp>
        <p:nvSpPr>
          <p:cNvPr id="15" name="Rectangle 14">
            <a:extLst>
              <a:ext uri="{FF2B5EF4-FFF2-40B4-BE49-F238E27FC236}">
                <a16:creationId xmlns:a16="http://schemas.microsoft.com/office/drawing/2014/main" id="{17FA7A2E-763E-6648-BF74-844B6437CE13}"/>
              </a:ext>
            </a:extLst>
          </p:cNvPr>
          <p:cNvSpPr/>
          <p:nvPr/>
        </p:nvSpPr>
        <p:spPr>
          <a:xfrm>
            <a:off x="6844076" y="4464562"/>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small shops</a:t>
            </a:r>
          </a:p>
        </p:txBody>
      </p:sp>
      <p:sp>
        <p:nvSpPr>
          <p:cNvPr id="16" name="Rectangle 15">
            <a:extLst>
              <a:ext uri="{FF2B5EF4-FFF2-40B4-BE49-F238E27FC236}">
                <a16:creationId xmlns:a16="http://schemas.microsoft.com/office/drawing/2014/main" id="{BB1014F6-2450-AE4E-BB60-498B79FBC3BF}"/>
              </a:ext>
            </a:extLst>
          </p:cNvPr>
          <p:cNvSpPr/>
          <p:nvPr/>
        </p:nvSpPr>
        <p:spPr>
          <a:xfrm>
            <a:off x="4876860" y="2217404"/>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people</a:t>
            </a:r>
          </a:p>
        </p:txBody>
      </p:sp>
      <p:sp>
        <p:nvSpPr>
          <p:cNvPr id="17" name="Rectangle 16">
            <a:extLst>
              <a:ext uri="{FF2B5EF4-FFF2-40B4-BE49-F238E27FC236}">
                <a16:creationId xmlns:a16="http://schemas.microsoft.com/office/drawing/2014/main" id="{3D3FFF0A-C5CD-1046-9746-799E12C03D38}"/>
              </a:ext>
            </a:extLst>
          </p:cNvPr>
          <p:cNvSpPr/>
          <p:nvPr/>
        </p:nvSpPr>
        <p:spPr>
          <a:xfrm>
            <a:off x="4880585" y="4480834"/>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village hall</a:t>
            </a:r>
          </a:p>
        </p:txBody>
      </p:sp>
      <p:sp>
        <p:nvSpPr>
          <p:cNvPr id="18" name="Rectangle 17">
            <a:extLst>
              <a:ext uri="{FF2B5EF4-FFF2-40B4-BE49-F238E27FC236}">
                <a16:creationId xmlns:a16="http://schemas.microsoft.com/office/drawing/2014/main" id="{078D3543-6F21-DA45-9F65-AC04353A0D16}"/>
              </a:ext>
            </a:extLst>
          </p:cNvPr>
          <p:cNvSpPr/>
          <p:nvPr/>
        </p:nvSpPr>
        <p:spPr>
          <a:xfrm>
            <a:off x="2906875" y="4480833"/>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Perpetua" panose="02020502060401020303" pitchFamily="18" charset="77"/>
              </a:rPr>
              <a:t>village green</a:t>
            </a:r>
          </a:p>
        </p:txBody>
      </p:sp>
      <p:sp>
        <p:nvSpPr>
          <p:cNvPr id="21" name="Rectangle 20">
            <a:extLst>
              <a:ext uri="{FF2B5EF4-FFF2-40B4-BE49-F238E27FC236}">
                <a16:creationId xmlns:a16="http://schemas.microsoft.com/office/drawing/2014/main" id="{90A3E869-BFEC-AE45-8C5C-E4FE1251FE2A}"/>
              </a:ext>
            </a:extLst>
          </p:cNvPr>
          <p:cNvSpPr/>
          <p:nvPr/>
        </p:nvSpPr>
        <p:spPr>
          <a:xfrm>
            <a:off x="6844076" y="2226073"/>
            <a:ext cx="1838227" cy="1036949"/>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houses</a:t>
            </a:r>
          </a:p>
        </p:txBody>
      </p:sp>
      <p:sp>
        <p:nvSpPr>
          <p:cNvPr id="11" name="Rectangle 10">
            <a:extLst>
              <a:ext uri="{FF2B5EF4-FFF2-40B4-BE49-F238E27FC236}">
                <a16:creationId xmlns:a16="http://schemas.microsoft.com/office/drawing/2014/main" id="{3AB333E9-A3EC-A84C-B58F-2CFDCCA0563E}"/>
              </a:ext>
            </a:extLst>
          </p:cNvPr>
          <p:cNvSpPr/>
          <p:nvPr/>
        </p:nvSpPr>
        <p:spPr>
          <a:xfrm>
            <a:off x="0" y="282462"/>
            <a:ext cx="9144000" cy="553998"/>
          </a:xfrm>
          <a:prstGeom prst="rect">
            <a:avLst/>
          </a:prstGeom>
          <a:solidFill>
            <a:schemeClr val="bg1">
              <a:alpha val="81000"/>
            </a:schemeClr>
          </a:solidFill>
        </p:spPr>
        <p:txBody>
          <a:bodyPr wrap="square">
            <a:spAutoFit/>
          </a:bodyPr>
          <a:lstStyle/>
          <a:p>
            <a:pPr algn="ctr"/>
            <a:r>
              <a:rPr lang="en-GB" sz="3000" dirty="0">
                <a:latin typeface="Baskerville" panose="02020502070401020303" pitchFamily="18" charset="0"/>
                <a:ea typeface="Baskerville" panose="02020502070401020303" pitchFamily="18" charset="0"/>
                <a:cs typeface="Perpetua" charset="0"/>
              </a:rPr>
              <a:t>In a </a:t>
            </a:r>
            <a:r>
              <a:rPr lang="en-GB" sz="3000" b="1" dirty="0">
                <a:latin typeface="Baskerville" panose="02020502070401020303" pitchFamily="18" charset="0"/>
                <a:ea typeface="Baskerville" panose="02020502070401020303" pitchFamily="18" charset="0"/>
                <a:cs typeface="Perpetua" charset="0"/>
              </a:rPr>
              <a:t>village</a:t>
            </a:r>
            <a:r>
              <a:rPr lang="en-GB" sz="3000" dirty="0">
                <a:latin typeface="Baskerville" panose="02020502070401020303" pitchFamily="18" charset="0"/>
                <a:ea typeface="Baskerville" panose="02020502070401020303" pitchFamily="18" charset="0"/>
                <a:cs typeface="Perpetua" charset="0"/>
              </a:rPr>
              <a:t> in the UK we normally find......</a:t>
            </a:r>
          </a:p>
        </p:txBody>
      </p:sp>
      <p:pic>
        <p:nvPicPr>
          <p:cNvPr id="20" name="Graphic 19">
            <a:extLst>
              <a:ext uri="{FF2B5EF4-FFF2-40B4-BE49-F238E27FC236}">
                <a16:creationId xmlns:a16="http://schemas.microsoft.com/office/drawing/2014/main" id="{91412523-D931-8245-B48B-3DE390854AF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250148" y="6025777"/>
            <a:ext cx="762000" cy="762000"/>
          </a:xfrm>
          <a:prstGeom prst="rect">
            <a:avLst/>
          </a:prstGeom>
        </p:spPr>
      </p:pic>
    </p:spTree>
    <p:extLst>
      <p:ext uri="{BB962C8B-B14F-4D97-AF65-F5344CB8AC3E}">
        <p14:creationId xmlns:p14="http://schemas.microsoft.com/office/powerpoint/2010/main" val="109874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P spid="15" grpId="0" animBg="1"/>
      <p:bldP spid="16" grpId="0" animBg="1"/>
      <p:bldP spid="17" grpId="0" animBg="1"/>
      <p:bldP spid="18" grpId="0" animBg="1"/>
      <p:bldP spid="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1C15E-CB6A-3F4E-8748-7081B40D14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FF27F2-2687-2541-9EFA-949D09E3CF1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BB03F03-EFEB-DE4C-994D-78112DD08B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4527209" cy="3759200"/>
          </a:xfrm>
          <a:prstGeom prst="rect">
            <a:avLst/>
          </a:prstGeom>
        </p:spPr>
      </p:pic>
      <p:pic>
        <p:nvPicPr>
          <p:cNvPr id="5" name="Picture 4">
            <a:extLst>
              <a:ext uri="{FF2B5EF4-FFF2-40B4-BE49-F238E27FC236}">
                <a16:creationId xmlns:a16="http://schemas.microsoft.com/office/drawing/2014/main" id="{C24BD5C5-E290-4F48-A4AE-6CC606C4A2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6793" y="0"/>
            <a:ext cx="4527209" cy="3759200"/>
          </a:xfrm>
          <a:prstGeom prst="rect">
            <a:avLst/>
          </a:prstGeom>
        </p:spPr>
      </p:pic>
      <p:sp>
        <p:nvSpPr>
          <p:cNvPr id="6" name="Rectangle 5">
            <a:extLst>
              <a:ext uri="{FF2B5EF4-FFF2-40B4-BE49-F238E27FC236}">
                <a16:creationId xmlns:a16="http://schemas.microsoft.com/office/drawing/2014/main" id="{8C4B6898-CFC1-234F-9735-6923C8F91DBA}"/>
              </a:ext>
            </a:extLst>
          </p:cNvPr>
          <p:cNvSpPr/>
          <p:nvPr/>
        </p:nvSpPr>
        <p:spPr>
          <a:xfrm>
            <a:off x="4632722" y="-1"/>
            <a:ext cx="2483556" cy="3811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Bisley is a village in England.</a:t>
            </a:r>
          </a:p>
        </p:txBody>
      </p:sp>
      <p:sp>
        <p:nvSpPr>
          <p:cNvPr id="7" name="Rectangle 6">
            <a:extLst>
              <a:ext uri="{FF2B5EF4-FFF2-40B4-BE49-F238E27FC236}">
                <a16:creationId xmlns:a16="http://schemas.microsoft.com/office/drawing/2014/main" id="{CD63ADEF-D678-E64F-83AC-0C81EE06B02C}"/>
              </a:ext>
            </a:extLst>
          </p:cNvPr>
          <p:cNvSpPr/>
          <p:nvPr/>
        </p:nvSpPr>
        <p:spPr>
          <a:xfrm>
            <a:off x="0" y="0"/>
            <a:ext cx="2483556" cy="3811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Bisley is a village in England.</a:t>
            </a:r>
          </a:p>
        </p:txBody>
      </p:sp>
    </p:spTree>
    <p:extLst>
      <p:ext uri="{BB962C8B-B14F-4D97-AF65-F5344CB8AC3E}">
        <p14:creationId xmlns:p14="http://schemas.microsoft.com/office/powerpoint/2010/main" val="39902946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C579B-6707-AD41-A820-2D312F5C54B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F56AE62-535E-CC45-B8E0-C39B91C768B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FFFCA31-7BF5-2341-AD5F-7BFCD3B0C90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8246533" cy="6847567"/>
          </a:xfrm>
          <a:prstGeom prst="rect">
            <a:avLst/>
          </a:prstGeom>
        </p:spPr>
      </p:pic>
      <p:sp>
        <p:nvSpPr>
          <p:cNvPr id="5" name="Rectangle 4">
            <a:extLst>
              <a:ext uri="{FF2B5EF4-FFF2-40B4-BE49-F238E27FC236}">
                <a16:creationId xmlns:a16="http://schemas.microsoft.com/office/drawing/2014/main" id="{25EDDE49-EA4C-F84A-BD58-93D001EE8F3C}"/>
              </a:ext>
            </a:extLst>
          </p:cNvPr>
          <p:cNvSpPr/>
          <p:nvPr/>
        </p:nvSpPr>
        <p:spPr>
          <a:xfrm>
            <a:off x="101600" y="104249"/>
            <a:ext cx="2483556" cy="3811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Bisley is a village in England.</a:t>
            </a:r>
          </a:p>
        </p:txBody>
      </p:sp>
    </p:spTree>
    <p:extLst>
      <p:ext uri="{BB962C8B-B14F-4D97-AF65-F5344CB8AC3E}">
        <p14:creationId xmlns:p14="http://schemas.microsoft.com/office/powerpoint/2010/main" val="4089961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CD27F627-6537-1547-99A0-6158F5ACA6F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27191"/>
            <a:ext cx="9144000" cy="591257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check we understand.</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4" name="Content Placeholder 3">
            <a:extLst>
              <a:ext uri="{FF2B5EF4-FFF2-40B4-BE49-F238E27FC236}">
                <a16:creationId xmlns:a16="http://schemas.microsoft.com/office/drawing/2014/main" id="{BAB827AE-C1DD-CE4C-A20D-7818F1F72D24}"/>
              </a:ext>
            </a:extLst>
          </p:cNvPr>
          <p:cNvSpPr>
            <a:spLocks noGrp="1"/>
          </p:cNvSpPr>
          <p:nvPr>
            <p:ph idx="1"/>
          </p:nvPr>
        </p:nvSpPr>
        <p:spPr>
          <a:xfrm>
            <a:off x="611300" y="741382"/>
            <a:ext cx="4888230" cy="4351338"/>
          </a:xfrm>
        </p:spPr>
        <p:txBody>
          <a:bodyPr/>
          <a:lstStyle/>
          <a:p>
            <a:endParaRPr lang="en-US" dirty="0"/>
          </a:p>
          <a:p>
            <a:pPr marL="0" indent="0">
              <a:buNone/>
            </a:pPr>
            <a:endParaRPr lang="en-US" dirty="0"/>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10" name="Rectangle 9">
            <a:extLst>
              <a:ext uri="{FF2B5EF4-FFF2-40B4-BE49-F238E27FC236}">
                <a16:creationId xmlns:a16="http://schemas.microsoft.com/office/drawing/2014/main" id="{22193433-CA88-C74E-87F9-422C522DFEE0}"/>
              </a:ext>
            </a:extLst>
          </p:cNvPr>
          <p:cNvSpPr/>
          <p:nvPr/>
        </p:nvSpPr>
        <p:spPr>
          <a:xfrm>
            <a:off x="154379" y="155610"/>
            <a:ext cx="6581272" cy="817005"/>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Is this a </a:t>
            </a:r>
            <a:r>
              <a:rPr lang="en-US" sz="3200" b="1" dirty="0">
                <a:solidFill>
                  <a:schemeClr val="tx1"/>
                </a:solidFill>
                <a:latin typeface="Perpetua" panose="02020502060401020303" pitchFamily="18" charset="77"/>
              </a:rPr>
              <a:t>settlement</a:t>
            </a:r>
            <a:r>
              <a:rPr lang="en-US" sz="3200" dirty="0">
                <a:solidFill>
                  <a:schemeClr val="tx1"/>
                </a:solidFill>
                <a:latin typeface="Perpetua" panose="02020502060401020303" pitchFamily="18" charset="77"/>
              </a:rPr>
              <a:t>? How do you know?</a:t>
            </a:r>
          </a:p>
        </p:txBody>
      </p:sp>
      <p:sp>
        <p:nvSpPr>
          <p:cNvPr id="14" name="Rectangle 13">
            <a:extLst>
              <a:ext uri="{FF2B5EF4-FFF2-40B4-BE49-F238E27FC236}">
                <a16:creationId xmlns:a16="http://schemas.microsoft.com/office/drawing/2014/main" id="{24653580-6E67-4848-90B1-02616D52A248}"/>
              </a:ext>
            </a:extLst>
          </p:cNvPr>
          <p:cNvSpPr/>
          <p:nvPr/>
        </p:nvSpPr>
        <p:spPr>
          <a:xfrm>
            <a:off x="154379" y="1110715"/>
            <a:ext cx="6581272" cy="81700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This is </a:t>
            </a:r>
            <a:r>
              <a:rPr lang="en-US" sz="3200" u="sng" dirty="0">
                <a:solidFill>
                  <a:schemeClr val="tx1"/>
                </a:solidFill>
                <a:latin typeface="Perpetua" panose="02020502060401020303" pitchFamily="18" charset="77"/>
              </a:rPr>
              <a:t>not</a:t>
            </a:r>
            <a:r>
              <a:rPr lang="en-US" sz="3200" dirty="0">
                <a:solidFill>
                  <a:schemeClr val="tx1"/>
                </a:solidFill>
                <a:latin typeface="Perpetua" panose="02020502060401020303" pitchFamily="18" charset="77"/>
              </a:rPr>
              <a:t> a hamlet! How do you know?</a:t>
            </a:r>
          </a:p>
        </p:txBody>
      </p:sp>
      <p:pic>
        <p:nvPicPr>
          <p:cNvPr id="11" name="Graphic 10">
            <a:extLst>
              <a:ext uri="{FF2B5EF4-FFF2-40B4-BE49-F238E27FC236}">
                <a16:creationId xmlns:a16="http://schemas.microsoft.com/office/drawing/2014/main" id="{B8266CF7-C220-CA4C-B10E-03A7FD51D04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71767" y="5962531"/>
            <a:ext cx="762000" cy="762000"/>
          </a:xfrm>
          <a:prstGeom prst="rect">
            <a:avLst/>
          </a:prstGeom>
        </p:spPr>
      </p:pic>
    </p:spTree>
    <p:extLst>
      <p:ext uri="{BB962C8B-B14F-4D97-AF65-F5344CB8AC3E}">
        <p14:creationId xmlns:p14="http://schemas.microsoft.com/office/powerpoint/2010/main" val="338194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9CA64C1-A3A7-DA41-A377-FC3CEBB929A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13900" y="0"/>
            <a:ext cx="9257900" cy="6702389"/>
          </a:xfrm>
          <a:prstGeom prst="rect">
            <a:avLst/>
          </a:prstGeom>
          <a:noFill/>
          <a:effectLst>
            <a:softEdge rad="2794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5C729B2-A5B7-A646-BFAA-9E2297532C57}"/>
              </a:ext>
            </a:extLst>
          </p:cNvPr>
          <p:cNvSpPr/>
          <p:nvPr/>
        </p:nvSpPr>
        <p:spPr>
          <a:xfrm>
            <a:off x="3528811" y="0"/>
            <a:ext cx="5578565" cy="2640169"/>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50000"/>
              </a:lnSpc>
            </a:pPr>
            <a:r>
              <a:rPr lang="en-US" sz="2800" dirty="0">
                <a:solidFill>
                  <a:schemeClr val="tx1"/>
                </a:solidFill>
                <a:latin typeface="Perpetua" panose="02020502060401020303" pitchFamily="18" charset="77"/>
              </a:rPr>
              <a:t>This is a </a:t>
            </a:r>
            <a:r>
              <a:rPr lang="en-US" sz="2800" b="1" dirty="0">
                <a:solidFill>
                  <a:schemeClr val="tx1"/>
                </a:solidFill>
                <a:latin typeface="Perpetua" panose="02020502060401020303" pitchFamily="18" charset="77"/>
              </a:rPr>
              <a:t>settlement</a:t>
            </a:r>
            <a:r>
              <a:rPr lang="en-US" sz="2800" dirty="0">
                <a:solidFill>
                  <a:schemeClr val="tx1"/>
                </a:solidFill>
                <a:latin typeface="Perpetua" panose="02020502060401020303" pitchFamily="18" charset="77"/>
              </a:rPr>
              <a:t> in England. </a:t>
            </a:r>
          </a:p>
          <a:p>
            <a:pPr algn="r">
              <a:lnSpc>
                <a:spcPct val="150000"/>
              </a:lnSpc>
            </a:pPr>
            <a:r>
              <a:rPr lang="en-US" sz="2800" dirty="0">
                <a:solidFill>
                  <a:schemeClr val="tx1"/>
                </a:solidFill>
                <a:latin typeface="Perpetua" panose="02020502060401020303" pitchFamily="18" charset="77"/>
              </a:rPr>
              <a:t>This </a:t>
            </a:r>
            <a:r>
              <a:rPr lang="en-US" sz="2800" b="1" dirty="0">
                <a:solidFill>
                  <a:schemeClr val="tx1"/>
                </a:solidFill>
                <a:latin typeface="Perpetua" panose="02020502060401020303" pitchFamily="18" charset="77"/>
              </a:rPr>
              <a:t>settlement</a:t>
            </a:r>
            <a:r>
              <a:rPr lang="en-US" sz="2800" dirty="0">
                <a:solidFill>
                  <a:schemeClr val="tx1"/>
                </a:solidFill>
                <a:latin typeface="Perpetua" panose="02020502060401020303" pitchFamily="18" charset="77"/>
              </a:rPr>
              <a:t> has a </a:t>
            </a:r>
            <a:r>
              <a:rPr lang="en-US" sz="2800" b="1" dirty="0">
                <a:solidFill>
                  <a:schemeClr val="tx1"/>
                </a:solidFill>
                <a:latin typeface="Perpetua" panose="02020502060401020303" pitchFamily="18" charset="77"/>
              </a:rPr>
              <a:t>church</a:t>
            </a:r>
            <a:r>
              <a:rPr lang="en-US" sz="2800" dirty="0">
                <a:solidFill>
                  <a:schemeClr val="tx1"/>
                </a:solidFill>
                <a:latin typeface="Perpetua" panose="02020502060401020303" pitchFamily="18" charset="77"/>
              </a:rPr>
              <a:t>.</a:t>
            </a:r>
          </a:p>
          <a:p>
            <a:pPr algn="r">
              <a:lnSpc>
                <a:spcPct val="150000"/>
              </a:lnSpc>
            </a:pPr>
            <a:r>
              <a:rPr lang="en-US" sz="2800" dirty="0">
                <a:solidFill>
                  <a:schemeClr val="tx1"/>
                </a:solidFill>
                <a:latin typeface="Perpetua" panose="02020502060401020303" pitchFamily="18" charset="77"/>
              </a:rPr>
              <a:t>This settlement has even more </a:t>
            </a:r>
            <a:r>
              <a:rPr lang="en-US" sz="2800" b="1" dirty="0">
                <a:solidFill>
                  <a:schemeClr val="tx1"/>
                </a:solidFill>
                <a:latin typeface="Perpetua" panose="02020502060401020303" pitchFamily="18" charset="77"/>
              </a:rPr>
              <a:t>houses</a:t>
            </a:r>
            <a:r>
              <a:rPr lang="en-US" sz="2800" dirty="0">
                <a:solidFill>
                  <a:schemeClr val="tx1"/>
                </a:solidFill>
                <a:latin typeface="Perpetua" panose="02020502060401020303" pitchFamily="18" charset="77"/>
              </a:rPr>
              <a:t>. </a:t>
            </a:r>
          </a:p>
          <a:p>
            <a:pPr algn="r">
              <a:lnSpc>
                <a:spcPct val="150000"/>
              </a:lnSpc>
            </a:pPr>
            <a:r>
              <a:rPr lang="en-US" sz="2800" dirty="0">
                <a:solidFill>
                  <a:schemeClr val="tx1"/>
                </a:solidFill>
                <a:latin typeface="Perpetua" panose="02020502060401020303" pitchFamily="18" charset="77"/>
              </a:rPr>
              <a:t>This settlement is </a:t>
            </a:r>
            <a:r>
              <a:rPr lang="en-US" sz="2800" u="sng" dirty="0">
                <a:solidFill>
                  <a:schemeClr val="tx1"/>
                </a:solidFill>
                <a:latin typeface="Perpetua" panose="02020502060401020303" pitchFamily="18" charset="77"/>
              </a:rPr>
              <a:t>not</a:t>
            </a:r>
            <a:r>
              <a:rPr lang="en-US" sz="2800" dirty="0">
                <a:solidFill>
                  <a:schemeClr val="tx1"/>
                </a:solidFill>
                <a:latin typeface="Perpetua" panose="02020502060401020303" pitchFamily="18" charset="77"/>
              </a:rPr>
              <a:t> a </a:t>
            </a:r>
            <a:r>
              <a:rPr lang="en-US" sz="2800" b="1" dirty="0">
                <a:solidFill>
                  <a:schemeClr val="tx1"/>
                </a:solidFill>
                <a:latin typeface="Perpetua" panose="02020502060401020303" pitchFamily="18" charset="77"/>
              </a:rPr>
              <a:t>hamlet</a:t>
            </a:r>
            <a:r>
              <a:rPr lang="en-US" sz="2800" dirty="0">
                <a:solidFill>
                  <a:schemeClr val="tx1"/>
                </a:solidFill>
                <a:latin typeface="Perpetua" panose="02020502060401020303" pitchFamily="18" charset="77"/>
              </a:rPr>
              <a:t>.</a:t>
            </a:r>
          </a:p>
        </p:txBody>
      </p:sp>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look carefully.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pic>
        <p:nvPicPr>
          <p:cNvPr id="11" name="Graphic 10">
            <a:extLst>
              <a:ext uri="{FF2B5EF4-FFF2-40B4-BE49-F238E27FC236}">
                <a16:creationId xmlns:a16="http://schemas.microsoft.com/office/drawing/2014/main" id="{2D8FC239-64E8-754C-A072-9BA6D0C35E4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50148" y="6027822"/>
            <a:ext cx="762000" cy="762000"/>
          </a:xfrm>
          <a:prstGeom prst="rect">
            <a:avLst/>
          </a:prstGeom>
        </p:spPr>
      </p:pic>
    </p:spTree>
    <p:extLst>
      <p:ext uri="{BB962C8B-B14F-4D97-AF65-F5344CB8AC3E}">
        <p14:creationId xmlns:p14="http://schemas.microsoft.com/office/powerpoint/2010/main" val="10771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9CA64C1-A3A7-DA41-A377-FC3CEBB929A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13900" y="0"/>
            <a:ext cx="9257900" cy="6702389"/>
          </a:xfrm>
          <a:prstGeom prst="rect">
            <a:avLst/>
          </a:prstGeom>
          <a:noFill/>
          <a:effectLst>
            <a:softEdge rad="279400"/>
          </a:effectLst>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5C729B2-A5B7-A646-BFAA-9E2297532C57}"/>
              </a:ext>
            </a:extLst>
          </p:cNvPr>
          <p:cNvSpPr/>
          <p:nvPr/>
        </p:nvSpPr>
        <p:spPr>
          <a:xfrm>
            <a:off x="4044092" y="0"/>
            <a:ext cx="4973131" cy="2575775"/>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dirty="0">
                <a:solidFill>
                  <a:schemeClr val="tx1"/>
                </a:solidFill>
                <a:latin typeface="Perpetua" panose="02020502060401020303" pitchFamily="18" charset="77"/>
              </a:rPr>
              <a:t>This is </a:t>
            </a:r>
            <a:r>
              <a:rPr lang="en-US" sz="2800" b="1" dirty="0">
                <a:solidFill>
                  <a:schemeClr val="tx1"/>
                </a:solidFill>
                <a:latin typeface="Perpetua" panose="02020502060401020303" pitchFamily="18" charset="77"/>
              </a:rPr>
              <a:t>settlement</a:t>
            </a:r>
            <a:r>
              <a:rPr lang="en-US" sz="2800" dirty="0">
                <a:solidFill>
                  <a:schemeClr val="tx1"/>
                </a:solidFill>
                <a:latin typeface="Perpetua" panose="02020502060401020303" pitchFamily="18" charset="77"/>
              </a:rPr>
              <a:t> is a </a:t>
            </a:r>
            <a:r>
              <a:rPr lang="en-US" sz="2800" b="1" dirty="0">
                <a:solidFill>
                  <a:schemeClr val="tx1"/>
                </a:solidFill>
                <a:latin typeface="Perpetua" panose="02020502060401020303" pitchFamily="18" charset="77"/>
              </a:rPr>
              <a:t>village</a:t>
            </a:r>
            <a:r>
              <a:rPr lang="en-US" sz="2800" dirty="0">
                <a:solidFill>
                  <a:schemeClr val="tx1"/>
                </a:solidFill>
                <a:latin typeface="Perpetua" panose="02020502060401020303" pitchFamily="18" charset="77"/>
              </a:rPr>
              <a:t>.</a:t>
            </a:r>
          </a:p>
          <a:p>
            <a:pPr algn="r"/>
            <a:endParaRPr lang="en-US" sz="2800" dirty="0">
              <a:solidFill>
                <a:schemeClr val="tx1"/>
              </a:solidFill>
              <a:latin typeface="Perpetua" panose="02020502060401020303" pitchFamily="18" charset="77"/>
            </a:endParaRPr>
          </a:p>
          <a:p>
            <a:pPr algn="r"/>
            <a:r>
              <a:rPr lang="en-US" sz="2800" dirty="0">
                <a:solidFill>
                  <a:schemeClr val="tx1"/>
                </a:solidFill>
                <a:latin typeface="Perpetua" panose="02020502060401020303" pitchFamily="18" charset="77"/>
              </a:rPr>
              <a:t>A</a:t>
            </a:r>
            <a:r>
              <a:rPr lang="en-US" sz="2800" b="1" dirty="0">
                <a:solidFill>
                  <a:schemeClr val="tx1"/>
                </a:solidFill>
                <a:latin typeface="Perpetua" panose="02020502060401020303" pitchFamily="18" charset="77"/>
              </a:rPr>
              <a:t> village </a:t>
            </a:r>
            <a:r>
              <a:rPr lang="en-US" sz="2800" dirty="0">
                <a:solidFill>
                  <a:schemeClr val="tx1"/>
                </a:solidFill>
                <a:latin typeface="Perpetua" panose="02020502060401020303" pitchFamily="18" charset="77"/>
              </a:rPr>
              <a:t>is the most common type of human settlement.</a:t>
            </a:r>
          </a:p>
        </p:txBody>
      </p:sp>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use a new word.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pic>
        <p:nvPicPr>
          <p:cNvPr id="9" name="Graphic 8">
            <a:extLst>
              <a:ext uri="{FF2B5EF4-FFF2-40B4-BE49-F238E27FC236}">
                <a16:creationId xmlns:a16="http://schemas.microsoft.com/office/drawing/2014/main" id="{10B97F8B-9BE4-104A-A008-445A2DF219B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0148" y="6027822"/>
            <a:ext cx="762000" cy="762000"/>
          </a:xfrm>
          <a:prstGeom prst="rect">
            <a:avLst/>
          </a:prstGeom>
        </p:spPr>
      </p:pic>
    </p:spTree>
    <p:extLst>
      <p:ext uri="{BB962C8B-B14F-4D97-AF65-F5344CB8AC3E}">
        <p14:creationId xmlns:p14="http://schemas.microsoft.com/office/powerpoint/2010/main" val="193560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use a new word. </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pic>
        <p:nvPicPr>
          <p:cNvPr id="2" name="Picture 1">
            <a:extLst>
              <a:ext uri="{FF2B5EF4-FFF2-40B4-BE49-F238E27FC236}">
                <a16:creationId xmlns:a16="http://schemas.microsoft.com/office/drawing/2014/main" id="{FA3A67A9-14A7-4B4B-BDF8-D7546A780D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80550"/>
            <a:ext cx="9144000" cy="4273435"/>
          </a:xfrm>
          <a:prstGeom prst="rect">
            <a:avLst/>
          </a:prstGeom>
        </p:spPr>
      </p:pic>
      <p:sp>
        <p:nvSpPr>
          <p:cNvPr id="8" name="Rectangle 7">
            <a:extLst>
              <a:ext uri="{FF2B5EF4-FFF2-40B4-BE49-F238E27FC236}">
                <a16:creationId xmlns:a16="http://schemas.microsoft.com/office/drawing/2014/main" id="{B5C729B2-A5B7-A646-BFAA-9E2297532C57}"/>
              </a:ext>
            </a:extLst>
          </p:cNvPr>
          <p:cNvSpPr/>
          <p:nvPr/>
        </p:nvSpPr>
        <p:spPr>
          <a:xfrm>
            <a:off x="206062" y="0"/>
            <a:ext cx="8811161" cy="1996225"/>
          </a:xfrm>
          <a:prstGeom prst="rect">
            <a:avLst/>
          </a:prstGeom>
          <a:solidFill>
            <a:schemeClr val="bg1">
              <a:alpha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Perpetua" panose="02020502060401020303" pitchFamily="18" charset="77"/>
              </a:rPr>
              <a:t>This is a photograph taken from the air of the </a:t>
            </a:r>
            <a:r>
              <a:rPr lang="en-US" sz="2800" b="1" dirty="0">
                <a:solidFill>
                  <a:schemeClr val="tx1"/>
                </a:solidFill>
                <a:latin typeface="Perpetua" panose="02020502060401020303" pitchFamily="18" charset="77"/>
              </a:rPr>
              <a:t>village</a:t>
            </a:r>
            <a:r>
              <a:rPr lang="en-US" sz="2800" dirty="0">
                <a:solidFill>
                  <a:schemeClr val="tx1"/>
                </a:solidFill>
                <a:latin typeface="Perpetua" panose="02020502060401020303" pitchFamily="18" charset="77"/>
              </a:rPr>
              <a:t> of Bisley.</a:t>
            </a:r>
          </a:p>
          <a:p>
            <a:r>
              <a:rPr lang="en-US" sz="2800" dirty="0">
                <a:solidFill>
                  <a:schemeClr val="tx1"/>
                </a:solidFill>
                <a:latin typeface="Perpetua" panose="02020502060401020303" pitchFamily="18" charset="77"/>
              </a:rPr>
              <a:t>Bisley is a village in an area surrounded by green fields. </a:t>
            </a:r>
          </a:p>
          <a:p>
            <a:r>
              <a:rPr lang="en-US" sz="2800" dirty="0">
                <a:solidFill>
                  <a:schemeClr val="tx1"/>
                </a:solidFill>
                <a:latin typeface="Perpetua" panose="02020502060401020303" pitchFamily="18" charset="77"/>
              </a:rPr>
              <a:t>Bisley is surrounded by land used for farming. </a:t>
            </a:r>
          </a:p>
          <a:p>
            <a:r>
              <a:rPr lang="en-US" sz="2800" dirty="0">
                <a:solidFill>
                  <a:schemeClr val="tx1"/>
                </a:solidFill>
                <a:latin typeface="Perpetua" panose="02020502060401020303" pitchFamily="18" charset="77"/>
              </a:rPr>
              <a:t>Villages are in the countryside. </a:t>
            </a:r>
            <a:r>
              <a:rPr lang="en-US" sz="2800" b="1" dirty="0">
                <a:solidFill>
                  <a:schemeClr val="tx1"/>
                </a:solidFill>
                <a:latin typeface="Perpetua" panose="02020502060401020303" pitchFamily="18" charset="77"/>
              </a:rPr>
              <a:t>Rural</a:t>
            </a:r>
            <a:r>
              <a:rPr lang="en-US" sz="2800" dirty="0">
                <a:solidFill>
                  <a:schemeClr val="tx1"/>
                </a:solidFill>
                <a:latin typeface="Perpetua" panose="02020502060401020303" pitchFamily="18" charset="77"/>
              </a:rPr>
              <a:t> means countryside.</a:t>
            </a:r>
          </a:p>
        </p:txBody>
      </p:sp>
      <p:pic>
        <p:nvPicPr>
          <p:cNvPr id="9" name="Graphic 8">
            <a:extLst>
              <a:ext uri="{FF2B5EF4-FFF2-40B4-BE49-F238E27FC236}">
                <a16:creationId xmlns:a16="http://schemas.microsoft.com/office/drawing/2014/main" id="{60DBA9E3-6FEC-954B-9E16-92C041F7BC0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0148" y="6027822"/>
            <a:ext cx="762000" cy="762000"/>
          </a:xfrm>
          <a:prstGeom prst="rect">
            <a:avLst/>
          </a:prstGeom>
        </p:spPr>
      </p:pic>
    </p:spTree>
    <p:extLst>
      <p:ext uri="{BB962C8B-B14F-4D97-AF65-F5344CB8AC3E}">
        <p14:creationId xmlns:p14="http://schemas.microsoft.com/office/powerpoint/2010/main" val="265762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fade">
                                      <p:cBhvr>
                                        <p:cTn id="1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ite concrete buildings near pond during daytime">
            <a:extLst>
              <a:ext uri="{FF2B5EF4-FFF2-40B4-BE49-F238E27FC236}">
                <a16:creationId xmlns:a16="http://schemas.microsoft.com/office/drawing/2014/main" id="{607E07B7-95C8-3743-B4DC-FF8D53627C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01"/>
            <a:ext cx="9144000" cy="605313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check we understand.</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12" name="Rectangle 11">
            <a:extLst>
              <a:ext uri="{FF2B5EF4-FFF2-40B4-BE49-F238E27FC236}">
                <a16:creationId xmlns:a16="http://schemas.microsoft.com/office/drawing/2014/main" id="{7736965B-2B58-6A44-BCC7-69C75CD78970}"/>
              </a:ext>
            </a:extLst>
          </p:cNvPr>
          <p:cNvSpPr/>
          <p:nvPr/>
        </p:nvSpPr>
        <p:spPr>
          <a:xfrm>
            <a:off x="154379" y="155610"/>
            <a:ext cx="4121786" cy="817005"/>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This is a </a:t>
            </a:r>
            <a:r>
              <a:rPr lang="en-US" sz="3200" b="1" dirty="0">
                <a:solidFill>
                  <a:schemeClr val="tx1"/>
                </a:solidFill>
                <a:latin typeface="Perpetua" panose="02020502060401020303" pitchFamily="18" charset="77"/>
              </a:rPr>
              <a:t>rural</a:t>
            </a:r>
            <a:r>
              <a:rPr lang="en-US" sz="3200" dirty="0">
                <a:solidFill>
                  <a:schemeClr val="tx1"/>
                </a:solidFill>
                <a:latin typeface="Perpetua" panose="02020502060401020303" pitchFamily="18" charset="77"/>
              </a:rPr>
              <a:t> settlement.</a:t>
            </a:r>
          </a:p>
        </p:txBody>
      </p:sp>
      <p:pic>
        <p:nvPicPr>
          <p:cNvPr id="8" name="Graphic 7">
            <a:extLst>
              <a:ext uri="{FF2B5EF4-FFF2-40B4-BE49-F238E27FC236}">
                <a16:creationId xmlns:a16="http://schemas.microsoft.com/office/drawing/2014/main" id="{A85C4B54-21E4-A548-A36F-9ECA05F77EE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0148" y="6025777"/>
            <a:ext cx="762000" cy="762000"/>
          </a:xfrm>
          <a:prstGeom prst="rect">
            <a:avLst/>
          </a:prstGeom>
        </p:spPr>
      </p:pic>
    </p:spTree>
    <p:extLst>
      <p:ext uri="{BB962C8B-B14F-4D97-AF65-F5344CB8AC3E}">
        <p14:creationId xmlns:p14="http://schemas.microsoft.com/office/powerpoint/2010/main" val="3070521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erial photograph of a village">
            <a:extLst>
              <a:ext uri="{FF2B5EF4-FFF2-40B4-BE49-F238E27FC236}">
                <a16:creationId xmlns:a16="http://schemas.microsoft.com/office/drawing/2014/main" id="{CF59F7F8-9963-BA45-9D4C-33B42C64313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21314"/>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0" y="5894353"/>
            <a:ext cx="9144000" cy="102893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latin typeface="Perpetua" charset="0"/>
                <a:ea typeface="Perpetua" charset="0"/>
                <a:cs typeface="Perpetua" charset="0"/>
              </a:rPr>
              <a:t> Let’s check we understand.</a:t>
            </a:r>
          </a:p>
        </p:txBody>
      </p:sp>
      <p:sp>
        <p:nvSpPr>
          <p:cNvPr id="22" name="Rectangle 21"/>
          <p:cNvSpPr/>
          <p:nvPr/>
        </p:nvSpPr>
        <p:spPr>
          <a:xfrm>
            <a:off x="5828901" y="248939"/>
            <a:ext cx="2145135" cy="984885"/>
          </a:xfrm>
          <a:prstGeom prst="rect">
            <a:avLst/>
          </a:prstGeom>
        </p:spPr>
        <p:txBody>
          <a:bodyPr wrap="square">
            <a:spAutoFit/>
          </a:bodyPr>
          <a:lstStyle/>
          <a:p>
            <a:endParaRPr lang="en-GB" sz="2200" b="1" dirty="0">
              <a:solidFill>
                <a:schemeClr val="bg1"/>
              </a:solidFill>
              <a:latin typeface="Perpetua" charset="0"/>
              <a:ea typeface="Perpetua" charset="0"/>
              <a:cs typeface="Perpetua" charset="0"/>
            </a:endParaRPr>
          </a:p>
          <a:p>
            <a:endParaRPr lang="en-GB" sz="2000" b="1" dirty="0">
              <a:solidFill>
                <a:schemeClr val="bg1"/>
              </a:solidFill>
              <a:latin typeface="Perpetua" charset="0"/>
              <a:ea typeface="Perpetua" charset="0"/>
              <a:cs typeface="Perpetua" charset="0"/>
            </a:endParaRPr>
          </a:p>
          <a:p>
            <a:endParaRPr lang="en-GB" sz="1600" dirty="0">
              <a:latin typeface="Perpetua" charset="0"/>
              <a:ea typeface="Perpetua" charset="0"/>
              <a:cs typeface="Perpetua" charset="0"/>
            </a:endParaRPr>
          </a:p>
        </p:txBody>
      </p:sp>
      <p:sp>
        <p:nvSpPr>
          <p:cNvPr id="5" name="Rectangle 4">
            <a:extLst>
              <a:ext uri="{FF2B5EF4-FFF2-40B4-BE49-F238E27FC236}">
                <a16:creationId xmlns:a16="http://schemas.microsoft.com/office/drawing/2014/main" id="{C926CA38-8649-FC46-9DEC-F6EDFDE40596}"/>
              </a:ext>
            </a:extLst>
          </p:cNvPr>
          <p:cNvSpPr/>
          <p:nvPr/>
        </p:nvSpPr>
        <p:spPr>
          <a:xfrm>
            <a:off x="5099909" y="155611"/>
            <a:ext cx="3531239" cy="369332"/>
          </a:xfrm>
          <a:prstGeom prst="rect">
            <a:avLst/>
          </a:prstGeom>
        </p:spPr>
        <p:txBody>
          <a:bodyPr wrap="square">
            <a:spAutoFit/>
          </a:bodyPr>
          <a:lstStyle/>
          <a:p>
            <a:r>
              <a:rPr lang="en-GB" dirty="0">
                <a:solidFill>
                  <a:schemeClr val="bg1"/>
                </a:solidFill>
                <a:latin typeface="Perpetua" charset="0"/>
                <a:ea typeface="Perpetua" charset="0"/>
                <a:cs typeface="Perpetua" charset="0"/>
              </a:rPr>
              <a:t>. </a:t>
            </a:r>
          </a:p>
        </p:txBody>
      </p:sp>
      <p:sp>
        <p:nvSpPr>
          <p:cNvPr id="9" name="Rectangle 8">
            <a:extLst>
              <a:ext uri="{FF2B5EF4-FFF2-40B4-BE49-F238E27FC236}">
                <a16:creationId xmlns:a16="http://schemas.microsoft.com/office/drawing/2014/main" id="{08E41573-21E4-E942-992B-A1CA3FB2AA9D}"/>
              </a:ext>
            </a:extLst>
          </p:cNvPr>
          <p:cNvSpPr/>
          <p:nvPr/>
        </p:nvSpPr>
        <p:spPr>
          <a:xfrm>
            <a:off x="154379" y="155610"/>
            <a:ext cx="4417621" cy="817005"/>
          </a:xfrm>
          <a:prstGeom prst="rect">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Perpetua" panose="02020502060401020303" pitchFamily="18" charset="77"/>
              </a:rPr>
              <a:t>This is a </a:t>
            </a:r>
            <a:r>
              <a:rPr lang="en-US" sz="3200" b="1" dirty="0">
                <a:solidFill>
                  <a:schemeClr val="tx1"/>
                </a:solidFill>
                <a:latin typeface="Perpetua" panose="02020502060401020303" pitchFamily="18" charset="77"/>
              </a:rPr>
              <a:t>rural</a:t>
            </a:r>
            <a:r>
              <a:rPr lang="en-US" sz="3200" dirty="0">
                <a:solidFill>
                  <a:schemeClr val="tx1"/>
                </a:solidFill>
                <a:latin typeface="Perpetua" panose="02020502060401020303" pitchFamily="18" charset="77"/>
              </a:rPr>
              <a:t> settlement.</a:t>
            </a:r>
          </a:p>
        </p:txBody>
      </p:sp>
      <p:pic>
        <p:nvPicPr>
          <p:cNvPr id="8" name="Graphic 7">
            <a:extLst>
              <a:ext uri="{FF2B5EF4-FFF2-40B4-BE49-F238E27FC236}">
                <a16:creationId xmlns:a16="http://schemas.microsoft.com/office/drawing/2014/main" id="{A93ECD20-D39E-5947-B721-8068967851E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250148" y="6025777"/>
            <a:ext cx="762000" cy="762000"/>
          </a:xfrm>
          <a:prstGeom prst="rect">
            <a:avLst/>
          </a:prstGeom>
        </p:spPr>
      </p:pic>
    </p:spTree>
    <p:extLst>
      <p:ext uri="{BB962C8B-B14F-4D97-AF65-F5344CB8AC3E}">
        <p14:creationId xmlns:p14="http://schemas.microsoft.com/office/powerpoint/2010/main" val="20915428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92dd16f-34a0-4c97-8364-789869d15fe3" xsi:nil="true"/>
    <lcf76f155ced4ddcb4097134ff3c332f xmlns="44cda1e5-a44e-40e5-bc4e-eb64806e208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27BFA8A5D83F4A9E39BD0B80A8C52B" ma:contentTypeVersion="16" ma:contentTypeDescription="Create a new document." ma:contentTypeScope="" ma:versionID="3e5efb21cf2399ea76fcb5b8ee1ec958">
  <xsd:schema xmlns:xsd="http://www.w3.org/2001/XMLSchema" xmlns:xs="http://www.w3.org/2001/XMLSchema" xmlns:p="http://schemas.microsoft.com/office/2006/metadata/properties" xmlns:ns2="44cda1e5-a44e-40e5-bc4e-eb64806e2084" xmlns:ns3="992dd16f-34a0-4c97-8364-789869d15fe3" targetNamespace="http://schemas.microsoft.com/office/2006/metadata/properties" ma:root="true" ma:fieldsID="f57eaf19e5456f940c630e7cf9c8dcba" ns2:_="" ns3:_="">
    <xsd:import namespace="44cda1e5-a44e-40e5-bc4e-eb64806e2084"/>
    <xsd:import namespace="992dd16f-34a0-4c97-8364-789869d15fe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cda1e5-a44e-40e5-bc4e-eb64806e20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aa06dfee-26a1-412f-bc13-48e9fe3a85c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92dd16f-34a0-4c97-8364-789869d15fe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f214a65-0aa1-4857-88d7-2f47370b1a7b}" ma:internalName="TaxCatchAll" ma:showField="CatchAllData" ma:web="992dd16f-34a0-4c97-8364-789869d15fe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FE6D3C-FE37-4039-842D-812A4B920BA4}">
  <ds:schemaRefs>
    <ds:schemaRef ds:uri="1ffdc840-edd0-473e-8b00-a3f810bc6bb1"/>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23e9e5a-eecd-4486-84aa-7314018cb9f9"/>
    <ds:schemaRef ds:uri="http://www.w3.org/XML/1998/namespace"/>
    <ds:schemaRef ds:uri="http://purl.org/dc/dcmitype/"/>
    <ds:schemaRef ds:uri="3acc5400-2ae5-4285-bc2a-f000386fa41f"/>
    <ds:schemaRef ds:uri="992dd16f-34a0-4c97-8364-789869d15fe3"/>
    <ds:schemaRef ds:uri="44cda1e5-a44e-40e5-bc4e-eb64806e2084"/>
  </ds:schemaRefs>
</ds:datastoreItem>
</file>

<file path=customXml/itemProps2.xml><?xml version="1.0" encoding="utf-8"?>
<ds:datastoreItem xmlns:ds="http://schemas.openxmlformats.org/officeDocument/2006/customXml" ds:itemID="{764CACA1-268E-4346-91AC-F80A682D43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cda1e5-a44e-40e5-bc4e-eb64806e2084"/>
    <ds:schemaRef ds:uri="992dd16f-34a0-4c97-8364-789869d15f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6E7603-E9B5-4B4B-AB22-8733CC3F45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1054</TotalTime>
  <Words>1763</Words>
  <Application>Microsoft Office PowerPoint</Application>
  <PresentationFormat>On-screen Show (4:3)</PresentationFormat>
  <Paragraphs>280</Paragraphs>
  <Slides>35</Slides>
  <Notes>22</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Hassan Mamdani</dc:creator>
  <cp:lastModifiedBy>Anna Taylor</cp:lastModifiedBy>
  <cp:revision>22</cp:revision>
  <dcterms:created xsi:type="dcterms:W3CDTF">2021-01-06T17:47:54Z</dcterms:created>
  <dcterms:modified xsi:type="dcterms:W3CDTF">2026-01-20T10:28:09Z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0x0101007727BFA8A5D83F4A9E39BD0B80A8C52B</vt:lpwstr>
  </property>
  <property fmtid="{D5CDD505-2E9C-101B-9397-08002B2CF9AE}" pid="3" name="MediaServiceImageTags">
    <vt:lpwstr/>
  </property>
</Properties>
</file>